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85" d="100"/>
          <a:sy n="85" d="100"/>
        </p:scale>
        <p:origin x="-5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DAF0FCB-CF85-4B64-A5A6-72EFB272C26C}"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1552F219-C09D-4CE5-8BC5-FB1E6DF4AF17}">
      <dgm:prSet phldrT="[Text]"/>
      <dgm:spPr/>
      <dgm:t>
        <a:bodyPr/>
        <a:lstStyle/>
        <a:p>
          <a:r>
            <a:rPr lang="en-US" dirty="0" smtClean="0"/>
            <a:t>INPUT</a:t>
          </a:r>
          <a:endParaRPr lang="en-US" dirty="0"/>
        </a:p>
      </dgm:t>
    </dgm:pt>
    <dgm:pt modelId="{3DE9A898-CCFC-4084-852E-B41EF57A5B2A}" cxnId="{8DEC3EC6-FA6A-48AE-98F1-C7ACDC8E8D76}" type="parTrans">
      <dgm:prSet/>
      <dgm:spPr/>
      <dgm:t>
        <a:bodyPr/>
        <a:lstStyle/>
        <a:p>
          <a:endParaRPr lang="en-US"/>
        </a:p>
      </dgm:t>
    </dgm:pt>
    <dgm:pt modelId="{2AA9F174-8595-4890-9B2C-187F1DCDF903}" cxnId="{8DEC3EC6-FA6A-48AE-98F1-C7ACDC8E8D76}" type="sibTrans">
      <dgm:prSet/>
      <dgm:spPr/>
      <dgm:t>
        <a:bodyPr/>
        <a:lstStyle/>
        <a:p>
          <a:endParaRPr lang="en-US"/>
        </a:p>
      </dgm:t>
    </dgm:pt>
    <dgm:pt modelId="{418A81B4-10BB-42B6-96BE-76F135246440}">
      <dgm:prSet phldrT="[Text]"/>
      <dgm:spPr/>
      <dgm:t>
        <a:bodyPr/>
        <a:lstStyle/>
        <a:p>
          <a:r>
            <a:rPr lang="en-US" b="1" dirty="0" smtClean="0">
              <a:solidFill>
                <a:srgbClr val="FF0000"/>
              </a:solidFill>
            </a:rPr>
            <a:t>LAPORAN KEUANGAN</a:t>
          </a:r>
          <a:endParaRPr lang="en-US" b="1" dirty="0">
            <a:solidFill>
              <a:srgbClr val="FF0000"/>
            </a:solidFill>
          </a:endParaRPr>
        </a:p>
      </dgm:t>
    </dgm:pt>
    <dgm:pt modelId="{D37FC7D9-36A2-46BC-A247-35275BBD2BC6}" cxnId="{79C9C839-1BF2-49E8-B851-64A868DECAF7}" type="parTrans">
      <dgm:prSet/>
      <dgm:spPr/>
      <dgm:t>
        <a:bodyPr/>
        <a:lstStyle/>
        <a:p>
          <a:endParaRPr lang="en-US"/>
        </a:p>
      </dgm:t>
    </dgm:pt>
    <dgm:pt modelId="{4A05162E-A587-48EB-BD4F-C44E23DB81A1}" cxnId="{79C9C839-1BF2-49E8-B851-64A868DECAF7}" type="sibTrans">
      <dgm:prSet/>
      <dgm:spPr/>
      <dgm:t>
        <a:bodyPr/>
        <a:lstStyle/>
        <a:p>
          <a:endParaRPr lang="en-US"/>
        </a:p>
      </dgm:t>
    </dgm:pt>
    <dgm:pt modelId="{30EE5A9F-37EA-4DBC-804C-0A41FF7AD43E}">
      <dgm:prSet phldrT="[Text]"/>
      <dgm:spPr/>
      <dgm:t>
        <a:bodyPr/>
        <a:lstStyle/>
        <a:p>
          <a:r>
            <a:rPr lang="en-US" b="1" dirty="0" smtClean="0">
              <a:solidFill>
                <a:srgbClr val="FF0000"/>
              </a:solidFill>
            </a:rPr>
            <a:t>NERACA, LABA RUGI, LPM/LDT, LAP. ARUS KAS</a:t>
          </a:r>
          <a:endParaRPr lang="en-US" b="1" dirty="0">
            <a:solidFill>
              <a:srgbClr val="FF0000"/>
            </a:solidFill>
          </a:endParaRPr>
        </a:p>
      </dgm:t>
    </dgm:pt>
    <dgm:pt modelId="{4FDBD401-9EF9-4B78-8EEC-8B4A17D1F23F}" cxnId="{6616DCAE-407A-4E21-BD46-BE3B0FCD429A}" type="parTrans">
      <dgm:prSet/>
      <dgm:spPr/>
      <dgm:t>
        <a:bodyPr/>
        <a:lstStyle/>
        <a:p>
          <a:endParaRPr lang="en-US"/>
        </a:p>
      </dgm:t>
    </dgm:pt>
    <dgm:pt modelId="{EF8F7711-8538-447E-B7B0-D608B4E41E1A}" cxnId="{6616DCAE-407A-4E21-BD46-BE3B0FCD429A}" type="sibTrans">
      <dgm:prSet/>
      <dgm:spPr/>
      <dgm:t>
        <a:bodyPr/>
        <a:lstStyle/>
        <a:p>
          <a:endParaRPr lang="en-US"/>
        </a:p>
      </dgm:t>
    </dgm:pt>
    <dgm:pt modelId="{06B8EE87-496D-429B-A152-33E017D156DC}">
      <dgm:prSet phldrT="[Text]"/>
      <dgm:spPr/>
      <dgm:t>
        <a:bodyPr/>
        <a:lstStyle/>
        <a:p>
          <a:r>
            <a:rPr lang="en-US" dirty="0" smtClean="0"/>
            <a:t>PROSES</a:t>
          </a:r>
          <a:endParaRPr lang="en-US" dirty="0"/>
        </a:p>
      </dgm:t>
    </dgm:pt>
    <dgm:pt modelId="{969B316E-4952-40F4-8B53-61CA4111D05E}" cxnId="{782E63E7-80E1-480B-81BC-79D77385E969}" type="parTrans">
      <dgm:prSet/>
      <dgm:spPr/>
      <dgm:t>
        <a:bodyPr/>
        <a:lstStyle/>
        <a:p>
          <a:endParaRPr lang="en-US"/>
        </a:p>
      </dgm:t>
    </dgm:pt>
    <dgm:pt modelId="{7AE4DABB-D6F6-4D32-8E8E-3758E61C58C9}" cxnId="{782E63E7-80E1-480B-81BC-79D77385E969}" type="sibTrans">
      <dgm:prSet/>
      <dgm:spPr/>
      <dgm:t>
        <a:bodyPr/>
        <a:lstStyle/>
        <a:p>
          <a:endParaRPr lang="en-US"/>
        </a:p>
      </dgm:t>
    </dgm:pt>
    <dgm:pt modelId="{EC2D3705-D0AC-4D6C-84F4-6D26E6FBEFE9}">
      <dgm:prSet phldrT="[Text]"/>
      <dgm:spPr/>
      <dgm:t>
        <a:bodyPr/>
        <a:lstStyle/>
        <a:p>
          <a:r>
            <a:rPr lang="en-US" b="1" dirty="0" smtClean="0"/>
            <a:t>METODE ANALISIS LAPORAN KEUANGAN</a:t>
          </a:r>
          <a:endParaRPr lang="en-US" b="1" dirty="0"/>
        </a:p>
      </dgm:t>
    </dgm:pt>
    <dgm:pt modelId="{A5CC838E-7A2F-401B-AB9D-8A77E5A2AF95}" cxnId="{8087913D-734F-4AE9-B549-27D1A86F6EDF}" type="parTrans">
      <dgm:prSet/>
      <dgm:spPr/>
      <dgm:t>
        <a:bodyPr/>
        <a:lstStyle/>
        <a:p>
          <a:endParaRPr lang="en-US"/>
        </a:p>
      </dgm:t>
    </dgm:pt>
    <dgm:pt modelId="{E6C9376A-5034-48E3-B87D-42AB34CCBF25}" cxnId="{8087913D-734F-4AE9-B549-27D1A86F6EDF}" type="sibTrans">
      <dgm:prSet/>
      <dgm:spPr/>
      <dgm:t>
        <a:bodyPr/>
        <a:lstStyle/>
        <a:p>
          <a:endParaRPr lang="en-US"/>
        </a:p>
      </dgm:t>
    </dgm:pt>
    <dgm:pt modelId="{506F2FE0-E638-4CEC-9689-00B6E68AA192}">
      <dgm:prSet phldrT="[Text]"/>
      <dgm:spPr/>
      <dgm:t>
        <a:bodyPr/>
        <a:lstStyle/>
        <a:p>
          <a:r>
            <a:rPr lang="en-US" b="1" dirty="0" smtClean="0"/>
            <a:t>TEKNIK ANALISIS LAPORAN KEUANGAN</a:t>
          </a:r>
          <a:endParaRPr lang="en-US" b="1" dirty="0"/>
        </a:p>
      </dgm:t>
    </dgm:pt>
    <dgm:pt modelId="{6F9C0854-442D-41FA-BEDA-794E78D519AC}" cxnId="{DD096C34-835B-44FA-BB05-652080069B28}" type="parTrans">
      <dgm:prSet/>
      <dgm:spPr/>
      <dgm:t>
        <a:bodyPr/>
        <a:lstStyle/>
        <a:p>
          <a:endParaRPr lang="en-US"/>
        </a:p>
      </dgm:t>
    </dgm:pt>
    <dgm:pt modelId="{6AEE26E3-F774-4C47-9836-8B40C54AFBEE}" cxnId="{DD096C34-835B-44FA-BB05-652080069B28}" type="sibTrans">
      <dgm:prSet/>
      <dgm:spPr/>
      <dgm:t>
        <a:bodyPr/>
        <a:lstStyle/>
        <a:p>
          <a:endParaRPr lang="en-US"/>
        </a:p>
      </dgm:t>
    </dgm:pt>
    <dgm:pt modelId="{11A51DED-2BE3-40EA-944A-DB95D409C1E6}">
      <dgm:prSet phldrT="[Text]"/>
      <dgm:spPr/>
      <dgm:t>
        <a:bodyPr/>
        <a:lstStyle/>
        <a:p>
          <a:r>
            <a:rPr lang="en-US" dirty="0" smtClean="0"/>
            <a:t>OUTPUT</a:t>
          </a:r>
          <a:endParaRPr lang="en-US" dirty="0"/>
        </a:p>
      </dgm:t>
    </dgm:pt>
    <dgm:pt modelId="{242DD454-7974-4C76-BE05-9FF94ED65DD5}" cxnId="{D06118BE-6DDC-4A95-9634-EAAE153873DE}" type="parTrans">
      <dgm:prSet/>
      <dgm:spPr/>
      <dgm:t>
        <a:bodyPr/>
        <a:lstStyle/>
        <a:p>
          <a:endParaRPr lang="en-US"/>
        </a:p>
      </dgm:t>
    </dgm:pt>
    <dgm:pt modelId="{856AAC8B-018F-49FD-99BD-3B883590604A}" cxnId="{D06118BE-6DDC-4A95-9634-EAAE153873DE}" type="sibTrans">
      <dgm:prSet/>
      <dgm:spPr/>
      <dgm:t>
        <a:bodyPr/>
        <a:lstStyle/>
        <a:p>
          <a:endParaRPr lang="en-US"/>
        </a:p>
      </dgm:t>
    </dgm:pt>
    <dgm:pt modelId="{406F37DF-2637-4D86-BFF8-1B41376A018F}">
      <dgm:prSet phldrT="[Text]"/>
      <dgm:spPr/>
      <dgm:t>
        <a:bodyPr/>
        <a:lstStyle/>
        <a:p>
          <a:r>
            <a:rPr lang="en-US" b="1" dirty="0" smtClean="0">
              <a:solidFill>
                <a:srgbClr val="0070C0"/>
              </a:solidFill>
            </a:rPr>
            <a:t>INFORMASI YANG BERGUNA BAGI PENGAMBILAN KEPUTUSAN</a:t>
          </a:r>
          <a:endParaRPr lang="en-US" b="1" dirty="0">
            <a:solidFill>
              <a:srgbClr val="0070C0"/>
            </a:solidFill>
          </a:endParaRPr>
        </a:p>
      </dgm:t>
    </dgm:pt>
    <dgm:pt modelId="{7F78FC79-44E3-4695-86CA-BF798F247D4C}" cxnId="{86955600-BB11-47D8-B430-E2452A644A9E}" type="parTrans">
      <dgm:prSet/>
      <dgm:spPr/>
      <dgm:t>
        <a:bodyPr/>
        <a:lstStyle/>
        <a:p>
          <a:endParaRPr lang="en-US"/>
        </a:p>
      </dgm:t>
    </dgm:pt>
    <dgm:pt modelId="{CF75B3DA-C2E0-4201-8BFE-02D52071A772}" cxnId="{86955600-BB11-47D8-B430-E2452A644A9E}" type="sibTrans">
      <dgm:prSet/>
      <dgm:spPr/>
      <dgm:t>
        <a:bodyPr/>
        <a:lstStyle/>
        <a:p>
          <a:endParaRPr lang="en-US"/>
        </a:p>
      </dgm:t>
    </dgm:pt>
    <dgm:pt modelId="{BA938385-6C33-4249-BDF9-C4FD0ED4597B}" type="pres">
      <dgm:prSet presAssocID="{3DAF0FCB-CF85-4B64-A5A6-72EFB272C26C}" presName="linearFlow" presStyleCnt="0">
        <dgm:presLayoutVars>
          <dgm:dir/>
          <dgm:animLvl val="lvl"/>
          <dgm:resizeHandles val="exact"/>
        </dgm:presLayoutVars>
      </dgm:prSet>
      <dgm:spPr/>
      <dgm:t>
        <a:bodyPr/>
        <a:lstStyle/>
        <a:p>
          <a:endParaRPr lang="en-US"/>
        </a:p>
      </dgm:t>
    </dgm:pt>
    <dgm:pt modelId="{D85128FF-283F-45BD-9AD0-0EDA55D30FF9}" type="pres">
      <dgm:prSet presAssocID="{1552F219-C09D-4CE5-8BC5-FB1E6DF4AF17}" presName="composite" presStyleCnt="0"/>
      <dgm:spPr/>
    </dgm:pt>
    <dgm:pt modelId="{59BAE980-6A66-467A-9397-9F1B72BCBD01}" type="pres">
      <dgm:prSet presAssocID="{1552F219-C09D-4CE5-8BC5-FB1E6DF4AF17}" presName="parentText" presStyleLbl="alignNode1" presStyleIdx="0" presStyleCnt="3">
        <dgm:presLayoutVars>
          <dgm:chMax val="1"/>
          <dgm:bulletEnabled val="1"/>
        </dgm:presLayoutVars>
      </dgm:prSet>
      <dgm:spPr/>
      <dgm:t>
        <a:bodyPr/>
        <a:lstStyle/>
        <a:p>
          <a:endParaRPr lang="en-US"/>
        </a:p>
      </dgm:t>
    </dgm:pt>
    <dgm:pt modelId="{12933E78-6B77-4626-BA42-52A829A8938D}" type="pres">
      <dgm:prSet presAssocID="{1552F219-C09D-4CE5-8BC5-FB1E6DF4AF17}" presName="descendantText" presStyleLbl="alignAcc1" presStyleIdx="0" presStyleCnt="3">
        <dgm:presLayoutVars>
          <dgm:bulletEnabled val="1"/>
        </dgm:presLayoutVars>
      </dgm:prSet>
      <dgm:spPr/>
      <dgm:t>
        <a:bodyPr/>
        <a:lstStyle/>
        <a:p>
          <a:endParaRPr lang="en-US"/>
        </a:p>
      </dgm:t>
    </dgm:pt>
    <dgm:pt modelId="{65B9C8EE-0802-4942-BDC4-1DC8977173BA}" type="pres">
      <dgm:prSet presAssocID="{2AA9F174-8595-4890-9B2C-187F1DCDF903}" presName="sp" presStyleCnt="0"/>
      <dgm:spPr/>
    </dgm:pt>
    <dgm:pt modelId="{5516EB0F-7B1A-4F91-B094-F609F9C1546E}" type="pres">
      <dgm:prSet presAssocID="{06B8EE87-496D-429B-A152-33E017D156DC}" presName="composite" presStyleCnt="0"/>
      <dgm:spPr/>
    </dgm:pt>
    <dgm:pt modelId="{CAB4802E-915C-41B5-8CA9-9E29179162BC}" type="pres">
      <dgm:prSet presAssocID="{06B8EE87-496D-429B-A152-33E017D156DC}" presName="parentText" presStyleLbl="alignNode1" presStyleIdx="1" presStyleCnt="3">
        <dgm:presLayoutVars>
          <dgm:chMax val="1"/>
          <dgm:bulletEnabled val="1"/>
        </dgm:presLayoutVars>
      </dgm:prSet>
      <dgm:spPr/>
      <dgm:t>
        <a:bodyPr/>
        <a:lstStyle/>
        <a:p>
          <a:endParaRPr lang="en-US"/>
        </a:p>
      </dgm:t>
    </dgm:pt>
    <dgm:pt modelId="{8A1F3738-11F9-4398-961C-CA6D9C20ADF7}" type="pres">
      <dgm:prSet presAssocID="{06B8EE87-496D-429B-A152-33E017D156DC}" presName="descendantText" presStyleLbl="alignAcc1" presStyleIdx="1" presStyleCnt="3">
        <dgm:presLayoutVars>
          <dgm:bulletEnabled val="1"/>
        </dgm:presLayoutVars>
      </dgm:prSet>
      <dgm:spPr/>
      <dgm:t>
        <a:bodyPr/>
        <a:lstStyle/>
        <a:p>
          <a:endParaRPr lang="en-US"/>
        </a:p>
      </dgm:t>
    </dgm:pt>
    <dgm:pt modelId="{1B92BCA9-EB3D-4BA3-9929-716BD25BDFE6}" type="pres">
      <dgm:prSet presAssocID="{7AE4DABB-D6F6-4D32-8E8E-3758E61C58C9}" presName="sp" presStyleCnt="0"/>
      <dgm:spPr/>
    </dgm:pt>
    <dgm:pt modelId="{FAB24CAD-BEC6-4EFF-B3D5-18D6FB6A9BB1}" type="pres">
      <dgm:prSet presAssocID="{11A51DED-2BE3-40EA-944A-DB95D409C1E6}" presName="composite" presStyleCnt="0"/>
      <dgm:spPr/>
    </dgm:pt>
    <dgm:pt modelId="{E2BE7766-5BF4-425D-9836-2FEA2563AA5F}" type="pres">
      <dgm:prSet presAssocID="{11A51DED-2BE3-40EA-944A-DB95D409C1E6}" presName="parentText" presStyleLbl="alignNode1" presStyleIdx="2" presStyleCnt="3">
        <dgm:presLayoutVars>
          <dgm:chMax val="1"/>
          <dgm:bulletEnabled val="1"/>
        </dgm:presLayoutVars>
      </dgm:prSet>
      <dgm:spPr/>
      <dgm:t>
        <a:bodyPr/>
        <a:lstStyle/>
        <a:p>
          <a:endParaRPr lang="en-US"/>
        </a:p>
      </dgm:t>
    </dgm:pt>
    <dgm:pt modelId="{AF598B7E-F3C7-4A26-B91B-94CBBF4A5C20}" type="pres">
      <dgm:prSet presAssocID="{11A51DED-2BE3-40EA-944A-DB95D409C1E6}" presName="descendantText" presStyleLbl="alignAcc1" presStyleIdx="2" presStyleCnt="3" custLinFactNeighborX="-47" custLinFactNeighborY="719">
        <dgm:presLayoutVars>
          <dgm:bulletEnabled val="1"/>
        </dgm:presLayoutVars>
      </dgm:prSet>
      <dgm:spPr/>
      <dgm:t>
        <a:bodyPr/>
        <a:lstStyle/>
        <a:p>
          <a:endParaRPr lang="en-US"/>
        </a:p>
      </dgm:t>
    </dgm:pt>
  </dgm:ptLst>
  <dgm:cxnLst>
    <dgm:cxn modelId="{CACA2940-D5FB-480E-8EF7-CC76742703C8}" type="presOf" srcId="{EC2D3705-D0AC-4D6C-84F4-6D26E6FBEFE9}" destId="{8A1F3738-11F9-4398-961C-CA6D9C20ADF7}" srcOrd="0" destOrd="0" presId="urn:microsoft.com/office/officeart/2005/8/layout/chevron2"/>
    <dgm:cxn modelId="{8087913D-734F-4AE9-B549-27D1A86F6EDF}" srcId="{06B8EE87-496D-429B-A152-33E017D156DC}" destId="{EC2D3705-D0AC-4D6C-84F4-6D26E6FBEFE9}" srcOrd="0" destOrd="0" parTransId="{A5CC838E-7A2F-401B-AB9D-8A77E5A2AF95}" sibTransId="{E6C9376A-5034-48E3-B87D-42AB34CCBF25}"/>
    <dgm:cxn modelId="{C5BA1D92-6404-41A7-AC05-621A70A8402F}" type="presOf" srcId="{3DAF0FCB-CF85-4B64-A5A6-72EFB272C26C}" destId="{BA938385-6C33-4249-BDF9-C4FD0ED4597B}" srcOrd="0" destOrd="0" presId="urn:microsoft.com/office/officeart/2005/8/layout/chevron2"/>
    <dgm:cxn modelId="{D06118BE-6DDC-4A95-9634-EAAE153873DE}" srcId="{3DAF0FCB-CF85-4B64-A5A6-72EFB272C26C}" destId="{11A51DED-2BE3-40EA-944A-DB95D409C1E6}" srcOrd="2" destOrd="0" parTransId="{242DD454-7974-4C76-BE05-9FF94ED65DD5}" sibTransId="{856AAC8B-018F-49FD-99BD-3B883590604A}"/>
    <dgm:cxn modelId="{185CBE81-E557-4F00-8623-B589D5B2B08C}" type="presOf" srcId="{11A51DED-2BE3-40EA-944A-DB95D409C1E6}" destId="{E2BE7766-5BF4-425D-9836-2FEA2563AA5F}" srcOrd="0" destOrd="0" presId="urn:microsoft.com/office/officeart/2005/8/layout/chevron2"/>
    <dgm:cxn modelId="{8C153F57-9CA0-4B30-B1FD-29C715926ED2}" type="presOf" srcId="{506F2FE0-E638-4CEC-9689-00B6E68AA192}" destId="{8A1F3738-11F9-4398-961C-CA6D9C20ADF7}" srcOrd="0" destOrd="1" presId="urn:microsoft.com/office/officeart/2005/8/layout/chevron2"/>
    <dgm:cxn modelId="{B44419D4-A680-4A99-B92D-F6557119BB9A}" type="presOf" srcId="{418A81B4-10BB-42B6-96BE-76F135246440}" destId="{12933E78-6B77-4626-BA42-52A829A8938D}" srcOrd="0" destOrd="0" presId="urn:microsoft.com/office/officeart/2005/8/layout/chevron2"/>
    <dgm:cxn modelId="{6616DCAE-407A-4E21-BD46-BE3B0FCD429A}" srcId="{1552F219-C09D-4CE5-8BC5-FB1E6DF4AF17}" destId="{30EE5A9F-37EA-4DBC-804C-0A41FF7AD43E}" srcOrd="1" destOrd="0" parTransId="{4FDBD401-9EF9-4B78-8EEC-8B4A17D1F23F}" sibTransId="{EF8F7711-8538-447E-B7B0-D608B4E41E1A}"/>
    <dgm:cxn modelId="{692E22A2-EC50-4886-B585-419962377917}" type="presOf" srcId="{1552F219-C09D-4CE5-8BC5-FB1E6DF4AF17}" destId="{59BAE980-6A66-467A-9397-9F1B72BCBD01}" srcOrd="0" destOrd="0" presId="urn:microsoft.com/office/officeart/2005/8/layout/chevron2"/>
    <dgm:cxn modelId="{5880C14A-F0D0-4EBB-856F-A7CDF471109E}" type="presOf" srcId="{30EE5A9F-37EA-4DBC-804C-0A41FF7AD43E}" destId="{12933E78-6B77-4626-BA42-52A829A8938D}" srcOrd="0" destOrd="1" presId="urn:microsoft.com/office/officeart/2005/8/layout/chevron2"/>
    <dgm:cxn modelId="{8DEC3EC6-FA6A-48AE-98F1-C7ACDC8E8D76}" srcId="{3DAF0FCB-CF85-4B64-A5A6-72EFB272C26C}" destId="{1552F219-C09D-4CE5-8BC5-FB1E6DF4AF17}" srcOrd="0" destOrd="0" parTransId="{3DE9A898-CCFC-4084-852E-B41EF57A5B2A}" sibTransId="{2AA9F174-8595-4890-9B2C-187F1DCDF903}"/>
    <dgm:cxn modelId="{79C9C839-1BF2-49E8-B851-64A868DECAF7}" srcId="{1552F219-C09D-4CE5-8BC5-FB1E6DF4AF17}" destId="{418A81B4-10BB-42B6-96BE-76F135246440}" srcOrd="0" destOrd="0" parTransId="{D37FC7D9-36A2-46BC-A247-35275BBD2BC6}" sibTransId="{4A05162E-A587-48EB-BD4F-C44E23DB81A1}"/>
    <dgm:cxn modelId="{24181C5B-B368-4416-BBA4-BC9F00D755CC}" type="presOf" srcId="{406F37DF-2637-4D86-BFF8-1B41376A018F}" destId="{AF598B7E-F3C7-4A26-B91B-94CBBF4A5C20}" srcOrd="0" destOrd="0" presId="urn:microsoft.com/office/officeart/2005/8/layout/chevron2"/>
    <dgm:cxn modelId="{86955600-BB11-47D8-B430-E2452A644A9E}" srcId="{11A51DED-2BE3-40EA-944A-DB95D409C1E6}" destId="{406F37DF-2637-4D86-BFF8-1B41376A018F}" srcOrd="0" destOrd="0" parTransId="{7F78FC79-44E3-4695-86CA-BF798F247D4C}" sibTransId="{CF75B3DA-C2E0-4201-8BFE-02D52071A772}"/>
    <dgm:cxn modelId="{DD096C34-835B-44FA-BB05-652080069B28}" srcId="{06B8EE87-496D-429B-A152-33E017D156DC}" destId="{506F2FE0-E638-4CEC-9689-00B6E68AA192}" srcOrd="1" destOrd="0" parTransId="{6F9C0854-442D-41FA-BEDA-794E78D519AC}" sibTransId="{6AEE26E3-F774-4C47-9836-8B40C54AFBEE}"/>
    <dgm:cxn modelId="{782E63E7-80E1-480B-81BC-79D77385E969}" srcId="{3DAF0FCB-CF85-4B64-A5A6-72EFB272C26C}" destId="{06B8EE87-496D-429B-A152-33E017D156DC}" srcOrd="1" destOrd="0" parTransId="{969B316E-4952-40F4-8B53-61CA4111D05E}" sibTransId="{7AE4DABB-D6F6-4D32-8E8E-3758E61C58C9}"/>
    <dgm:cxn modelId="{BE77817D-6602-47CA-9313-EF5A6715133C}" type="presOf" srcId="{06B8EE87-496D-429B-A152-33E017D156DC}" destId="{CAB4802E-915C-41B5-8CA9-9E29179162BC}" srcOrd="0" destOrd="0" presId="urn:microsoft.com/office/officeart/2005/8/layout/chevron2"/>
    <dgm:cxn modelId="{DD31CB33-79FF-41FA-9D47-C36CF255B506}" type="presParOf" srcId="{BA938385-6C33-4249-BDF9-C4FD0ED4597B}" destId="{D85128FF-283F-45BD-9AD0-0EDA55D30FF9}" srcOrd="0" destOrd="0" presId="urn:microsoft.com/office/officeart/2005/8/layout/chevron2"/>
    <dgm:cxn modelId="{BF0389A4-0661-4D61-930B-A5CDD9727301}" type="presParOf" srcId="{D85128FF-283F-45BD-9AD0-0EDA55D30FF9}" destId="{59BAE980-6A66-467A-9397-9F1B72BCBD01}" srcOrd="0" destOrd="0" presId="urn:microsoft.com/office/officeart/2005/8/layout/chevron2"/>
    <dgm:cxn modelId="{20282881-A432-46FF-ADFD-1ECDAE1AF704}" type="presParOf" srcId="{D85128FF-283F-45BD-9AD0-0EDA55D30FF9}" destId="{12933E78-6B77-4626-BA42-52A829A8938D}" srcOrd="1" destOrd="0" presId="urn:microsoft.com/office/officeart/2005/8/layout/chevron2"/>
    <dgm:cxn modelId="{37E6C948-3EE2-4F71-A1E2-172766B4C48F}" type="presParOf" srcId="{BA938385-6C33-4249-BDF9-C4FD0ED4597B}" destId="{65B9C8EE-0802-4942-BDC4-1DC8977173BA}" srcOrd="1" destOrd="0" presId="urn:microsoft.com/office/officeart/2005/8/layout/chevron2"/>
    <dgm:cxn modelId="{1BEA363F-33B4-40D9-9567-E0C3ADDBF62B}" type="presParOf" srcId="{BA938385-6C33-4249-BDF9-C4FD0ED4597B}" destId="{5516EB0F-7B1A-4F91-B094-F609F9C1546E}" srcOrd="2" destOrd="0" presId="urn:microsoft.com/office/officeart/2005/8/layout/chevron2"/>
    <dgm:cxn modelId="{485BF966-19E2-4457-A65B-618A57270BB3}" type="presParOf" srcId="{5516EB0F-7B1A-4F91-B094-F609F9C1546E}" destId="{CAB4802E-915C-41B5-8CA9-9E29179162BC}" srcOrd="0" destOrd="0" presId="urn:microsoft.com/office/officeart/2005/8/layout/chevron2"/>
    <dgm:cxn modelId="{930D0006-A8E2-4EBF-8702-C79D7896B94A}" type="presParOf" srcId="{5516EB0F-7B1A-4F91-B094-F609F9C1546E}" destId="{8A1F3738-11F9-4398-961C-CA6D9C20ADF7}" srcOrd="1" destOrd="0" presId="urn:microsoft.com/office/officeart/2005/8/layout/chevron2"/>
    <dgm:cxn modelId="{E07F2359-275C-47E7-BC25-5E9D21368B3B}" type="presParOf" srcId="{BA938385-6C33-4249-BDF9-C4FD0ED4597B}" destId="{1B92BCA9-EB3D-4BA3-9929-716BD25BDFE6}" srcOrd="3" destOrd="0" presId="urn:microsoft.com/office/officeart/2005/8/layout/chevron2"/>
    <dgm:cxn modelId="{9629D184-AAAC-402D-8847-8C877CB8B2E7}" type="presParOf" srcId="{BA938385-6C33-4249-BDF9-C4FD0ED4597B}" destId="{FAB24CAD-BEC6-4EFF-B3D5-18D6FB6A9BB1}" srcOrd="4" destOrd="0" presId="urn:microsoft.com/office/officeart/2005/8/layout/chevron2"/>
    <dgm:cxn modelId="{5740E79F-846F-4540-B358-B4309581FC97}" type="presParOf" srcId="{FAB24CAD-BEC6-4EFF-B3D5-18D6FB6A9BB1}" destId="{E2BE7766-5BF4-425D-9836-2FEA2563AA5F}" srcOrd="0" destOrd="0" presId="urn:microsoft.com/office/officeart/2005/8/layout/chevron2"/>
    <dgm:cxn modelId="{2A08347A-9A66-49BC-A175-03FC97514223}" type="presParOf" srcId="{FAB24CAD-BEC6-4EFF-B3D5-18D6FB6A9BB1}" destId="{AF598B7E-F3C7-4A26-B91B-94CBBF4A5C20}"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229600" cy="4525963"/>
        <a:chOff x="0" y="0"/>
        <a:chExt cx="8229600" cy="4525963"/>
      </a:xfrm>
    </dsp:grpSpPr>
    <dsp:sp modelId="{59BAE980-6A66-467A-9397-9F1B72BCBD01}">
      <dsp:nvSpPr>
        <dsp:cNvPr id="3" name="Chevron 2"/>
        <dsp:cNvSpPr/>
      </dsp:nvSpPr>
      <dsp:spPr bwMode="white">
        <a:xfrm rot="5400000">
          <a:off x="-245684" y="245684"/>
          <a:ext cx="1637892" cy="1146524"/>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dirty="0" smtClean="0"/>
            <a:t>INPUT</a:t>
          </a:r>
          <a:endParaRPr lang="en-US" dirty="0"/>
        </a:p>
      </dsp:txBody>
      <dsp:txXfrm rot="5400000">
        <a:off x="-245684" y="245684"/>
        <a:ext cx="1637892" cy="1146524"/>
      </dsp:txXfrm>
    </dsp:sp>
    <dsp:sp modelId="{12933E78-6B77-4626-BA42-52A829A8938D}">
      <dsp:nvSpPr>
        <dsp:cNvPr id="4" name="Round Same Side Corner Rectangle 3"/>
        <dsp:cNvSpPr/>
      </dsp:nvSpPr>
      <dsp:spPr bwMode="white">
        <a:xfrm rot="5400000">
          <a:off x="4155747" y="-3009223"/>
          <a:ext cx="1064630" cy="708307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84912" tIns="16510" rIns="16510" bIns="16510" anchor="ctr"/>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lvl="1">
            <a:lnSpc>
              <a:spcPct val="100000"/>
            </a:lnSpc>
            <a:spcBef>
              <a:spcPct val="0"/>
            </a:spcBef>
            <a:spcAft>
              <a:spcPct val="15000"/>
            </a:spcAft>
            <a:buChar char="•"/>
          </a:pPr>
          <a:r>
            <a:rPr lang="en-US" b="1" dirty="0" smtClean="0">
              <a:solidFill>
                <a:srgbClr val="FF0000"/>
              </a:solidFill>
            </a:rPr>
            <a:t>LAPORAN KEUANGAN</a:t>
          </a:r>
          <a:endParaRPr lang="en-US" b="1" dirty="0">
            <a:solidFill>
              <a:srgbClr val="FF0000"/>
            </a:solidFill>
          </a:endParaRPr>
        </a:p>
        <a:p>
          <a:pPr lvl="1">
            <a:lnSpc>
              <a:spcPct val="100000"/>
            </a:lnSpc>
            <a:spcBef>
              <a:spcPct val="0"/>
            </a:spcBef>
            <a:spcAft>
              <a:spcPct val="15000"/>
            </a:spcAft>
            <a:buChar char="•"/>
          </a:pPr>
          <a:r>
            <a:rPr lang="en-US" b="1" dirty="0" smtClean="0">
              <a:solidFill>
                <a:srgbClr val="FF0000"/>
              </a:solidFill>
            </a:rPr>
            <a:t>NERACA, LABA RUGI, LPM/LDT, LAP. ARUS KAS</a:t>
          </a:r>
          <a:endParaRPr lang="en-US" b="1" dirty="0">
            <a:solidFill>
              <a:srgbClr val="FF0000"/>
            </a:solidFill>
          </a:endParaRPr>
        </a:p>
      </dsp:txBody>
      <dsp:txXfrm rot="5400000">
        <a:off x="4155747" y="-3009223"/>
        <a:ext cx="1064630" cy="7083076"/>
      </dsp:txXfrm>
    </dsp:sp>
    <dsp:sp modelId="{CAB4802E-915C-41B5-8CA9-9E29179162BC}">
      <dsp:nvSpPr>
        <dsp:cNvPr id="5" name="Chevron 4"/>
        <dsp:cNvSpPr/>
      </dsp:nvSpPr>
      <dsp:spPr bwMode="white">
        <a:xfrm rot="5400000">
          <a:off x="-245684" y="1689719"/>
          <a:ext cx="1637892" cy="1146524"/>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dirty="0" smtClean="0"/>
            <a:t>PROSES</a:t>
          </a:r>
          <a:endParaRPr lang="en-US" dirty="0"/>
        </a:p>
      </dsp:txBody>
      <dsp:txXfrm rot="5400000">
        <a:off x="-245684" y="1689719"/>
        <a:ext cx="1637892" cy="1146524"/>
      </dsp:txXfrm>
    </dsp:sp>
    <dsp:sp modelId="{8A1F3738-11F9-4398-961C-CA6D9C20ADF7}">
      <dsp:nvSpPr>
        <dsp:cNvPr id="6" name="Round Same Side Corner Rectangle 5"/>
        <dsp:cNvSpPr/>
      </dsp:nvSpPr>
      <dsp:spPr bwMode="white">
        <a:xfrm rot="5400000">
          <a:off x="4155747" y="-1565187"/>
          <a:ext cx="1064630" cy="708307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84912" tIns="16510" rIns="16510" bIns="16510" anchor="ctr"/>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lvl="1">
            <a:lnSpc>
              <a:spcPct val="100000"/>
            </a:lnSpc>
            <a:spcBef>
              <a:spcPct val="0"/>
            </a:spcBef>
            <a:spcAft>
              <a:spcPct val="15000"/>
            </a:spcAft>
            <a:buChar char="•"/>
          </a:pPr>
          <a:r>
            <a:rPr lang="en-US" b="1" dirty="0" smtClean="0">
              <a:solidFill>
                <a:schemeClr val="dk1"/>
              </a:solidFill>
            </a:rPr>
            <a:t>METODE ANALISIS LAPORAN KEUANGAN</a:t>
          </a:r>
          <a:endParaRPr lang="en-US" b="1" dirty="0">
            <a:solidFill>
              <a:schemeClr val="dk1"/>
            </a:solidFill>
          </a:endParaRPr>
        </a:p>
        <a:p>
          <a:pPr lvl="1">
            <a:lnSpc>
              <a:spcPct val="100000"/>
            </a:lnSpc>
            <a:spcBef>
              <a:spcPct val="0"/>
            </a:spcBef>
            <a:spcAft>
              <a:spcPct val="15000"/>
            </a:spcAft>
            <a:buChar char="•"/>
          </a:pPr>
          <a:r>
            <a:rPr lang="en-US" b="1" dirty="0" smtClean="0">
              <a:solidFill>
                <a:schemeClr val="dk1"/>
              </a:solidFill>
            </a:rPr>
            <a:t>TEKNIK ANALISIS LAPORAN KEUANGAN</a:t>
          </a:r>
          <a:endParaRPr lang="en-US" b="1" dirty="0">
            <a:solidFill>
              <a:schemeClr val="dk1"/>
            </a:solidFill>
          </a:endParaRPr>
        </a:p>
      </dsp:txBody>
      <dsp:txXfrm rot="5400000">
        <a:off x="4155747" y="-1565187"/>
        <a:ext cx="1064630" cy="7083076"/>
      </dsp:txXfrm>
    </dsp:sp>
    <dsp:sp modelId="{E2BE7766-5BF4-425D-9836-2FEA2563AA5F}">
      <dsp:nvSpPr>
        <dsp:cNvPr id="7" name="Chevron 6"/>
        <dsp:cNvSpPr/>
      </dsp:nvSpPr>
      <dsp:spPr bwMode="white">
        <a:xfrm rot="5400000">
          <a:off x="-245684" y="3133755"/>
          <a:ext cx="1637892" cy="1146524"/>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dirty="0" smtClean="0"/>
            <a:t>OUTPUT</a:t>
          </a:r>
          <a:endParaRPr lang="en-US" dirty="0"/>
        </a:p>
      </dsp:txBody>
      <dsp:txXfrm rot="5400000">
        <a:off x="-245684" y="3133755"/>
        <a:ext cx="1637892" cy="1146524"/>
      </dsp:txXfrm>
    </dsp:sp>
    <dsp:sp modelId="{AF598B7E-F3C7-4A26-B91B-94CBBF4A5C20}">
      <dsp:nvSpPr>
        <dsp:cNvPr id="8" name="Round Same Side Corner Rectangle 7"/>
        <dsp:cNvSpPr/>
      </dsp:nvSpPr>
      <dsp:spPr bwMode="white">
        <a:xfrm rot="5400000">
          <a:off x="4152418" y="-113497"/>
          <a:ext cx="1064630" cy="708307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84912" tIns="16510" rIns="16510" bIns="16510" anchor="ctr"/>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lvl="1">
            <a:lnSpc>
              <a:spcPct val="100000"/>
            </a:lnSpc>
            <a:spcBef>
              <a:spcPct val="0"/>
            </a:spcBef>
            <a:spcAft>
              <a:spcPct val="15000"/>
            </a:spcAft>
            <a:buChar char="•"/>
          </a:pPr>
          <a:r>
            <a:rPr lang="en-US" b="1" dirty="0" smtClean="0">
              <a:solidFill>
                <a:srgbClr val="0070C0"/>
              </a:solidFill>
            </a:rPr>
            <a:t>INFORMASI YANG BERGUNA BAGI PENGAMBILAN KEPUTUSAN</a:t>
          </a:r>
          <a:endParaRPr lang="en-US" b="1" dirty="0">
            <a:solidFill>
              <a:srgbClr val="0070C0"/>
            </a:solidFill>
          </a:endParaRPr>
        </a:p>
      </dsp:txBody>
      <dsp:txXfrm rot="5400000">
        <a:off x="4152418" y="-113497"/>
        <a:ext cx="1064630" cy="708307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Ref idx="1001">
        <a:schemeClr val="bg1"/>
      </p:bgRef>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942E998-1307-4EF5-9590-C495C3387EA5}"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latin typeface="Calibri" panose="020F0502020204030204" pitchFamily="34" charset="0"/>
              </a:defRPr>
            </a:lvl1pPr>
          </a:lstStyle>
          <a:p>
            <a:pPr lvl="0" eaLnBrk="1" hangingPunct="1">
              <a:buNone/>
            </a:pPr>
            <a:fld id="{9A0DB2DC-4C9A-4742-B13C-FB6460FD3503}" type="slidenum">
              <a:rPr lang="en-US" dirty="0"/>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Title 1"/>
          <p:cNvSpPr>
            <a:spLocks noGrp="1"/>
          </p:cNvSpPr>
          <p:nvPr>
            <p:ph type="title"/>
          </p:nvPr>
        </p:nvSpPr>
        <p:spPr>
          <a:ln/>
        </p:spPr>
        <p:txBody>
          <a:bodyPr vert="horz" wrap="square" lIns="91440" tIns="45720" rIns="91440" bIns="45720" anchor="ctr" anchorCtr="0"/>
          <a:p>
            <a:pPr eaLnBrk="1" hangingPunct="1"/>
            <a:r>
              <a:rPr b="1" dirty="0"/>
              <a:t>ANALISIS LAPORAN KEUANGAN</a:t>
            </a:r>
            <a:endParaRPr b="1" dirty="0"/>
          </a:p>
        </p:txBody>
      </p:sp>
      <p:sp>
        <p:nvSpPr>
          <p:cNvPr id="2051" name="Content Placeholder 2"/>
          <p:cNvSpPr>
            <a:spLocks noGrp="1"/>
          </p:cNvSpPr>
          <p:nvPr>
            <p:ph idx="1"/>
          </p:nvPr>
        </p:nvSpPr>
        <p:spPr>
          <a:ln/>
        </p:spPr>
        <p:txBody>
          <a:bodyPr vert="horz" wrap="square" lIns="91440" tIns="45720" rIns="91440" bIns="45720" anchor="t" anchorCtr="0"/>
          <a:p>
            <a:pPr algn="r" eaLnBrk="1" hangingPunct="1"/>
            <a:r>
              <a:rPr dirty="0">
                <a:solidFill>
                  <a:srgbClr val="FF0000"/>
                </a:solidFill>
              </a:rPr>
              <a:t>Perubahan Data Menjadi Informasi</a:t>
            </a:r>
            <a:endParaRPr dirty="0">
              <a:solidFill>
                <a:srgbClr val="FF0000"/>
              </a:solidFill>
            </a:endParaRPr>
          </a:p>
          <a:p>
            <a:pPr algn="r" eaLnBrk="1" hangingPunct="1"/>
            <a:r>
              <a:rPr dirty="0">
                <a:solidFill>
                  <a:srgbClr val="FF0000"/>
                </a:solidFill>
              </a:rPr>
              <a:t>Tujuan Analisis Laporan Keuangan</a:t>
            </a:r>
            <a:endParaRPr dirty="0">
              <a:solidFill>
                <a:srgbClr val="FF0000"/>
              </a:solidFill>
            </a:endParaRPr>
          </a:p>
          <a:p>
            <a:pPr algn="r" eaLnBrk="1" hangingPunct="1"/>
            <a:r>
              <a:rPr dirty="0">
                <a:solidFill>
                  <a:srgbClr val="FF0000"/>
                </a:solidFill>
              </a:rPr>
              <a:t>Sifat Analisis Laporan Keuangan</a:t>
            </a:r>
            <a:endParaRPr dirty="0">
              <a:solidFill>
                <a:srgbClr val="FF0000"/>
              </a:solidFill>
            </a:endParaRPr>
          </a:p>
          <a:p>
            <a:pPr algn="r" eaLnBrk="1" hangingPunct="1"/>
            <a:r>
              <a:rPr dirty="0">
                <a:solidFill>
                  <a:srgbClr val="FF0000"/>
                </a:solidFill>
              </a:rPr>
              <a:t>Teknis Analisis Laporan Keuangan</a:t>
            </a:r>
            <a:endParaRPr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Title 1"/>
          <p:cNvSpPr>
            <a:spLocks noGrp="1"/>
          </p:cNvSpPr>
          <p:nvPr>
            <p:ph type="title"/>
          </p:nvPr>
        </p:nvSpPr>
        <p:spPr>
          <a:ln/>
        </p:spPr>
        <p:txBody>
          <a:bodyPr vert="horz" wrap="square" lIns="91440" tIns="45720" rIns="91440" bIns="45720" anchor="ctr" anchorCtr="0"/>
          <a:p>
            <a:pPr algn="r" eaLnBrk="1" hangingPunct="1">
              <a:buNone/>
            </a:pPr>
            <a:r>
              <a:rPr dirty="0"/>
              <a:t>C. PERBANDINGAN DENGAN</a:t>
            </a:r>
            <a:br>
              <a:rPr dirty="0"/>
            </a:br>
            <a:r>
              <a:rPr dirty="0"/>
              <a:t>PERUSAHAAN SEJENIS</a:t>
            </a:r>
            <a:endParaRPr dirty="0"/>
          </a:p>
        </p:txBody>
      </p:sp>
      <p:sp>
        <p:nvSpPr>
          <p:cNvPr id="3" name="Content Placeholder 2"/>
          <p:cNvSpPr>
            <a:spLocks noGrp="1"/>
          </p:cNvSpPr>
          <p:nvPr>
            <p:ph idx="1"/>
          </p:nvPr>
        </p:nvSpPr>
        <p:spPr>
          <a:ln/>
        </p:spPr>
        <p:txBody>
          <a:bodyPr vert="horz" wrap="square" lIns="91440" tIns="45720" rIns="91440" bIns="45720" anchor="t" anchorCtr="0"/>
          <a:p>
            <a:pPr algn="r" eaLnBrk="1" hangingPunct="1">
              <a:buNone/>
            </a:pPr>
            <a:r>
              <a:rPr sz="3600" dirty="0">
                <a:solidFill>
                  <a:srgbClr val="FF0000"/>
                </a:solidFill>
              </a:rPr>
              <a:t>Membandingkan hasil prosentase terhadap rata-rata prosentase pada industri sejenis. Dengan demikian, kita dapat melihat apakah kondisi perusahaan pada posisi rata-rata, atau dibawah/diatas rata-rata industri sejenis. </a:t>
            </a:r>
            <a:endParaRP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charRg st="0" end="218"/>
                                            </p:txEl>
                                          </p:spTgt>
                                        </p:tgtEl>
                                        <p:attrNameLst>
                                          <p:attrName>style.visibility</p:attrName>
                                        </p:attrNameLst>
                                      </p:cBhvr>
                                      <p:to>
                                        <p:strVal val="visible"/>
                                      </p:to>
                                    </p:set>
                                    <p:animEffect transition="in" filter="diamond(in)">
                                      <p:cBhvr>
                                        <p:cTn id="7" dur="2000"/>
                                        <p:tgtEl>
                                          <p:spTgt spid="3">
                                            <p:txEl>
                                              <p:charRg st="0" end="2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itle 1"/>
          <p:cNvSpPr>
            <a:spLocks noGrp="1"/>
          </p:cNvSpPr>
          <p:nvPr>
            <p:ph type="title"/>
          </p:nvPr>
        </p:nvSpPr>
        <p:spPr>
          <a:ln/>
        </p:spPr>
        <p:txBody>
          <a:bodyPr vert="horz" wrap="square" lIns="91440" tIns="45720" rIns="91440" bIns="45720" anchor="ctr" anchorCtr="0"/>
          <a:p>
            <a:pPr algn="r" eaLnBrk="1" hangingPunct="1">
              <a:buNone/>
            </a:pPr>
            <a:r>
              <a:rPr dirty="0"/>
              <a:t>CONTOH</a:t>
            </a:r>
            <a:endParaRPr dirty="0"/>
          </a:p>
        </p:txBody>
      </p:sp>
      <p:sp>
        <p:nvSpPr>
          <p:cNvPr id="12291" name="Content Placeholder 2"/>
          <p:cNvSpPr>
            <a:spLocks noGrp="1"/>
          </p:cNvSpPr>
          <p:nvPr>
            <p:ph idx="1"/>
          </p:nvPr>
        </p:nvSpPr>
        <p:spPr>
          <a:ln/>
        </p:spPr>
        <p:txBody>
          <a:bodyPr vert="horz" wrap="square" lIns="91440" tIns="45720" rIns="91440" bIns="45720" anchor="t" anchorCtr="0"/>
          <a:p>
            <a:pPr eaLnBrk="1" hangingPunct="1"/>
            <a:r>
              <a:rPr dirty="0">
                <a:solidFill>
                  <a:srgbClr val="FF0000"/>
                </a:solidFill>
              </a:rPr>
              <a:t>Misal ratio asset lancar perusahaan sebagaimana table sebelumnya 48,3% dan rata-rata industry sejenis adalah 60%. Kondisi ini misalnya dapat disimpulkan bahwa perusahaan lebih efisien dalam menanamkan investasinya karena lebih banyak diinvestasikan pada asset yang produktif</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Title 1"/>
          <p:cNvSpPr>
            <a:spLocks noGrp="1"/>
          </p:cNvSpPr>
          <p:nvPr>
            <p:ph type="title"/>
          </p:nvPr>
        </p:nvSpPr>
        <p:spPr>
          <a:ln/>
        </p:spPr>
        <p:txBody>
          <a:bodyPr vert="horz" wrap="square" lIns="91440" tIns="45720" rIns="91440" bIns="45720" anchor="ctr" anchorCtr="0"/>
          <a:p>
            <a:pPr algn="r" eaLnBrk="1" hangingPunct="1">
              <a:buNone/>
            </a:pPr>
            <a:r>
              <a:rPr dirty="0"/>
              <a:t>D. PERBANDINGAN DENGAN </a:t>
            </a:r>
            <a:br>
              <a:rPr dirty="0"/>
            </a:br>
            <a:r>
              <a:rPr dirty="0"/>
              <a:t>RATA-RATA INDUSTRI</a:t>
            </a:r>
            <a:endParaRPr dirty="0"/>
          </a:p>
        </p:txBody>
      </p:sp>
      <p:sp>
        <p:nvSpPr>
          <p:cNvPr id="3" name="Content Placeholder 2"/>
          <p:cNvSpPr>
            <a:spLocks noGrp="1"/>
          </p:cNvSpPr>
          <p:nvPr>
            <p:ph idx="1"/>
          </p:nvPr>
        </p:nvSpPr>
        <p:spPr>
          <a:ln/>
        </p:spPr>
        <p:txBody>
          <a:bodyPr vert="horz" wrap="square" lIns="91440" tIns="45720" rIns="91440" bIns="45720" anchor="t" anchorCtr="0"/>
          <a:p>
            <a:pPr algn="ctr" eaLnBrk="1" hangingPunct="1">
              <a:buNone/>
            </a:pPr>
            <a:r>
              <a:rPr dirty="0"/>
              <a:t>Membandingkan hasil prosentase terhadap prosentasi rata-rata  industri . Dengan demikian, kita dapat melihat apakah kondisi perusahaan pada posisi rata-rata, atau dibawah/diatas rata-rata industri. </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charRg st="0" end="199"/>
                                            </p:txEl>
                                          </p:spTgt>
                                        </p:tgtEl>
                                        <p:attrNameLst>
                                          <p:attrName>style.visibility</p:attrName>
                                        </p:attrNameLst>
                                      </p:cBhvr>
                                      <p:to>
                                        <p:strVal val="visible"/>
                                      </p:to>
                                    </p:set>
                                    <p:animEffect transition="in" filter="dissolve">
                                      <p:cBhvr>
                                        <p:cTn id="7" dur="500"/>
                                        <p:tgtEl>
                                          <p:spTgt spid="3">
                                            <p:txEl>
                                              <p:charRg st="0" end="19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Title 1"/>
          <p:cNvSpPr>
            <a:spLocks noGrp="1"/>
          </p:cNvSpPr>
          <p:nvPr>
            <p:ph type="title"/>
          </p:nvPr>
        </p:nvSpPr>
        <p:spPr>
          <a:ln/>
        </p:spPr>
        <p:txBody>
          <a:bodyPr vert="horz" wrap="square" lIns="91440" tIns="45720" rIns="91440" bIns="45720" anchor="ctr" anchorCtr="0"/>
          <a:p>
            <a:pPr algn="r" eaLnBrk="1" hangingPunct="1">
              <a:buNone/>
            </a:pPr>
            <a:r>
              <a:rPr dirty="0"/>
              <a:t>CONTOH</a:t>
            </a:r>
            <a:endParaRPr dirty="0"/>
          </a:p>
        </p:txBody>
      </p:sp>
      <p:sp>
        <p:nvSpPr>
          <p:cNvPr id="14339" name="Content Placeholder 2"/>
          <p:cNvSpPr>
            <a:spLocks noGrp="1"/>
          </p:cNvSpPr>
          <p:nvPr>
            <p:ph idx="1"/>
          </p:nvPr>
        </p:nvSpPr>
        <p:spPr>
          <a:ln/>
        </p:spPr>
        <p:txBody>
          <a:bodyPr vert="horz" wrap="square" lIns="91440" tIns="45720" rIns="91440" bIns="45720" anchor="t" anchorCtr="0"/>
          <a:p>
            <a:pPr algn="r" eaLnBrk="1" hangingPunct="1"/>
            <a:r>
              <a:rPr sz="2800" dirty="0">
                <a:solidFill>
                  <a:srgbClr val="00B050"/>
                </a:solidFill>
              </a:rPr>
              <a:t>Misal ratio asset lancar perusahaan sebagaimana table sebelumnya 48,3% dan rata-rata industri adalah 60%. Kondisi ini misalnya dapat disimpulkan bahwa perusahaan lebih efisien dalam menanamkan investasinya karena lebih banyak diinvestasikan pada asset yang produktif. Bisa jadi juga sebaliknya, perusahaan terlalu banyak investasi pada asset tetap, sehingga menjadikan perusahaan kurang likuid</a:t>
            </a:r>
            <a:r>
              <a:rPr sz="2800" dirty="0"/>
              <a:t>. </a:t>
            </a:r>
            <a:endParaRPr sz="2800" dirty="0"/>
          </a:p>
          <a:p>
            <a:pPr algn="r" eaLnBrk="1" hangingPunct="1">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Title 1"/>
          <p:cNvSpPr>
            <a:spLocks noGrp="1"/>
          </p:cNvSpPr>
          <p:nvPr>
            <p:ph type="title"/>
          </p:nvPr>
        </p:nvSpPr>
        <p:spPr>
          <a:ln/>
        </p:spPr>
        <p:txBody>
          <a:bodyPr vert="horz" wrap="square" lIns="91440" tIns="45720" rIns="91440" bIns="45720" anchor="ctr" anchorCtr="0"/>
          <a:p>
            <a:pPr algn="r" eaLnBrk="1" hangingPunct="1">
              <a:buNone/>
            </a:pPr>
            <a:r>
              <a:rPr dirty="0"/>
              <a:t>E. PERBANDINGAN</a:t>
            </a:r>
            <a:br>
              <a:rPr dirty="0"/>
            </a:br>
            <a:r>
              <a:rPr dirty="0"/>
              <a:t>BUDGET DAN ACTUAL</a:t>
            </a:r>
            <a:endParaRPr dirty="0"/>
          </a:p>
        </p:txBody>
      </p:sp>
      <p:graphicFrame>
        <p:nvGraphicFramePr>
          <p:cNvPr id="4" name="Content Placeholder 3"/>
          <p:cNvGraphicFramePr>
            <a:graphicFrameLocks noGrp="1"/>
          </p:cNvGraphicFramePr>
          <p:nvPr>
            <p:ph idx="1"/>
          </p:nvPr>
        </p:nvGraphicFramePr>
        <p:xfrm>
          <a:off x="381000" y="1981200"/>
          <a:ext cx="8229600" cy="23622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685800">
                <a:tc>
                  <a:txBody>
                    <a:bodyPr/>
                    <a:lstStyle/>
                    <a:p>
                      <a:pPr>
                        <a:lnSpc>
                          <a:spcPct val="115000"/>
                        </a:lnSpc>
                        <a:spcAft>
                          <a:spcPts val="1000"/>
                        </a:spcAft>
                      </a:pPr>
                      <a:r>
                        <a:rPr lang="en-US" sz="1100" b="1" dirty="0">
                          <a:latin typeface="Calibri" panose="020F0502020204030204"/>
                          <a:ea typeface="Calibri" panose="020F0502020204030204"/>
                          <a:cs typeface="Times New Roman" panose="02020603050405020304"/>
                        </a:rPr>
                        <a:t>KETERANGAN REKENING</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a:latin typeface="Calibri" panose="020F0502020204030204"/>
                          <a:ea typeface="Calibri" panose="020F0502020204030204"/>
                          <a:cs typeface="Times New Roman" panose="02020603050405020304"/>
                        </a:rPr>
                        <a:t>BUDGET (ANGGARAN)</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a:latin typeface="Calibri" panose="020F0502020204030204"/>
                          <a:ea typeface="Calibri" panose="020F0502020204030204"/>
                          <a:cs typeface="Times New Roman" panose="02020603050405020304"/>
                        </a:rPr>
                        <a:t>ACTUAL (REALISASI)</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a:latin typeface="Calibri" panose="020F0502020204030204"/>
                          <a:ea typeface="Calibri" panose="020F0502020204030204"/>
                          <a:cs typeface="Times New Roman" panose="02020603050405020304"/>
                        </a:rPr>
                        <a:t>PENYIMPANGN (DEVIASI)</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i="1">
                          <a:latin typeface="Calibri" panose="020F0502020204030204"/>
                          <a:ea typeface="Calibri" panose="020F0502020204030204"/>
                          <a:cs typeface="Times New Roman" panose="02020603050405020304"/>
                        </a:rPr>
                        <a:t>FAVOURABLE/ UNFAVOURABLE</a:t>
                      </a:r>
                      <a:endParaRPr lang="en-US" sz="1100">
                        <a:latin typeface="Calibri" panose="020F0502020204030204"/>
                        <a:ea typeface="Calibri" panose="020F0502020204030204"/>
                        <a:cs typeface="Times New Roman" panose="02020603050405020304"/>
                      </a:endParaRPr>
                    </a:p>
                  </a:txBody>
                  <a:tcPr marL="68580" marR="68580" marT="0" marB="0"/>
                </a:tc>
              </a:tr>
              <a:tr h="558800">
                <a:tc>
                  <a:txBody>
                    <a:bodyPr/>
                    <a:lstStyle/>
                    <a:p>
                      <a:pP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BIAYA T.K</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100.000.000</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90.000.000</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10.000.000</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i="1">
                          <a:solidFill>
                            <a:srgbClr val="FF0000"/>
                          </a:solidFill>
                          <a:latin typeface="Calibri" panose="020F0502020204030204"/>
                          <a:ea typeface="Calibri" panose="020F0502020204030204"/>
                          <a:cs typeface="Times New Roman" panose="02020603050405020304"/>
                        </a:rPr>
                        <a:t>FAVOURABLE</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r>
              <a:tr h="558800">
                <a:tc>
                  <a:txBody>
                    <a:bodyPr/>
                    <a:lstStyle/>
                    <a:p>
                      <a:pP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BIAYA ADM</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150.000.000</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165.000.000</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15.000.000</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i="1">
                          <a:solidFill>
                            <a:srgbClr val="FF0000"/>
                          </a:solidFill>
                          <a:latin typeface="Calibri" panose="020F0502020204030204"/>
                          <a:ea typeface="Calibri" panose="020F0502020204030204"/>
                          <a:cs typeface="Times New Roman" panose="02020603050405020304"/>
                        </a:rPr>
                        <a:t>UNFAVOURABLE</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r>
              <a:tr h="558800">
                <a:tc>
                  <a:txBody>
                    <a:bodyPr/>
                    <a:lstStyle/>
                    <a:p>
                      <a:pP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PENDAPATAN</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500.000.000</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FF0000"/>
                          </a:solidFill>
                          <a:latin typeface="Calibri" panose="020F0502020204030204"/>
                          <a:ea typeface="Calibri" panose="020F0502020204030204"/>
                          <a:cs typeface="Times New Roman" panose="02020603050405020304"/>
                        </a:rPr>
                        <a:t>600.000.000</a:t>
                      </a:r>
                      <a:endParaRPr lang="en-US" sz="1100" b="1">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FF0000"/>
                          </a:solidFill>
                          <a:latin typeface="Calibri" panose="020F0502020204030204"/>
                          <a:ea typeface="Calibri" panose="020F0502020204030204"/>
                          <a:cs typeface="Times New Roman" panose="02020603050405020304"/>
                        </a:rPr>
                        <a:t>100.000.000</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c>
                  <a:txBody>
                    <a:bodyPr/>
                    <a:lstStyle/>
                    <a:p>
                      <a:pPr>
                        <a:lnSpc>
                          <a:spcPct val="115000"/>
                        </a:lnSpc>
                        <a:spcAft>
                          <a:spcPts val="1000"/>
                        </a:spcAft>
                      </a:pPr>
                      <a:r>
                        <a:rPr lang="en-US" sz="1100" b="1" i="1" dirty="0">
                          <a:solidFill>
                            <a:srgbClr val="FF0000"/>
                          </a:solidFill>
                          <a:latin typeface="Calibri" panose="020F0502020204030204"/>
                          <a:ea typeface="Calibri" panose="020F0502020204030204"/>
                          <a:cs typeface="Times New Roman" panose="02020603050405020304"/>
                        </a:rPr>
                        <a:t>FAVOURABLE</a:t>
                      </a:r>
                      <a:endParaRPr lang="en-US" sz="1100" b="1" dirty="0">
                        <a:solidFill>
                          <a:srgbClr val="FF0000"/>
                        </a:solidFill>
                        <a:latin typeface="Calibri" panose="020F0502020204030204"/>
                        <a:ea typeface="Calibri" panose="020F0502020204030204"/>
                        <a:cs typeface="Times New Roman" panose="02020603050405020304"/>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Title 1"/>
          <p:cNvSpPr>
            <a:spLocks noGrp="1"/>
          </p:cNvSpPr>
          <p:nvPr>
            <p:ph type="title"/>
          </p:nvPr>
        </p:nvSpPr>
        <p:spPr>
          <a:ln/>
        </p:spPr>
        <p:txBody>
          <a:bodyPr vert="horz" wrap="square" lIns="91440" tIns="45720" rIns="91440" bIns="45720" anchor="ctr" anchorCtr="0"/>
          <a:p>
            <a:pPr algn="r" eaLnBrk="1" hangingPunct="1">
              <a:buNone/>
            </a:pPr>
            <a:r>
              <a:rPr dirty="0"/>
              <a:t>ANALISIS TREND</a:t>
            </a:r>
            <a:endParaRPr dirty="0"/>
          </a:p>
        </p:txBody>
      </p:sp>
      <p:sp>
        <p:nvSpPr>
          <p:cNvPr id="3" name="Content Placeholder 2"/>
          <p:cNvSpPr>
            <a:spLocks noGrp="1"/>
          </p:cNvSpPr>
          <p:nvPr>
            <p:ph idx="1"/>
          </p:nvPr>
        </p:nvSpPr>
        <p:spPr>
          <a:ln/>
        </p:spPr>
        <p:txBody>
          <a:bodyPr vert="horz" wrap="square" lIns="91440" tIns="45720" rIns="91440" bIns="45720" anchor="t" anchorCtr="0"/>
          <a:p>
            <a:pPr eaLnBrk="1" hangingPunct="1"/>
            <a:r>
              <a:rPr sz="2000" dirty="0"/>
              <a:t>Analisis dengan melihat kecenderungan situasi entitas ekonomi dimasa yang akan datang melalui gerakan yang terjadi pada masa lampau sampai masa kini. </a:t>
            </a:r>
            <a:endParaRPr sz="2000" dirty="0"/>
          </a:p>
          <a:p>
            <a:pPr eaLnBrk="1" hangingPunct="1"/>
            <a:r>
              <a:rPr sz="2000" dirty="0"/>
              <a:t>Hal ini misalnya dapat dilakukan dengan melihat tren ratio dari tahun ke tahun. </a:t>
            </a:r>
            <a:endParaRPr sz="2000" dirty="0"/>
          </a:p>
          <a:p>
            <a:pPr eaLnBrk="1" hangingPunct="1"/>
            <a:r>
              <a:rPr sz="2000" dirty="0"/>
              <a:t>Misal dalam tiga tahun terakhir rata-rata pertumbuhan penjualan adalah 15%, maka sebetulnya secara sederhana kita dapat menentukan bahwa di tahun mendatang setidaknya pertumbuhan adalah 15% dan jika dilakukan dengan beberapa perbaikan akan menghasilkan peningkatan 22,5%.</a:t>
            </a:r>
            <a:endParaRPr sz="2000" dirty="0"/>
          </a:p>
          <a:p>
            <a:pPr eaLnBrk="1" hangingPunct="1"/>
            <a:r>
              <a:rPr sz="2000" dirty="0"/>
              <a:t>Trend analisis biasanya digambarkan dengan grafik. Oleh karena itu model ini dapat digunakan alat bantu statistic, misalnya dengan menggunakan program linear programming</a:t>
            </a:r>
            <a:endParaRP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charRg st="0" end="151"/>
                                            </p:txEl>
                                          </p:spTgt>
                                        </p:tgtEl>
                                        <p:attrNameLst>
                                          <p:attrName>style.visibility</p:attrName>
                                        </p:attrNameLst>
                                      </p:cBhvr>
                                      <p:to>
                                        <p:strVal val="visible"/>
                                      </p:to>
                                    </p:set>
                                    <p:anim calcmode="lin" valueType="num">
                                      <p:cBhvr additive="base">
                                        <p:cTn id="7" dur="500" fill="hold"/>
                                        <p:tgtEl>
                                          <p:spTgt spid="3">
                                            <p:txEl>
                                              <p:charRg st="0" end="15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0" end="15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charRg st="151" end="232"/>
                                            </p:txEl>
                                          </p:spTgt>
                                        </p:tgtEl>
                                        <p:attrNameLst>
                                          <p:attrName>style.visibility</p:attrName>
                                        </p:attrNameLst>
                                      </p:cBhvr>
                                      <p:to>
                                        <p:strVal val="visible"/>
                                      </p:to>
                                    </p:set>
                                    <p:anim calcmode="lin" valueType="num">
                                      <p:cBhvr additive="base">
                                        <p:cTn id="13" dur="500" fill="hold"/>
                                        <p:tgtEl>
                                          <p:spTgt spid="3">
                                            <p:txEl>
                                              <p:charRg st="151" end="23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151" end="23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charRg st="232" end="504"/>
                                            </p:txEl>
                                          </p:spTgt>
                                        </p:tgtEl>
                                        <p:attrNameLst>
                                          <p:attrName>style.visibility</p:attrName>
                                        </p:attrNameLst>
                                      </p:cBhvr>
                                      <p:to>
                                        <p:strVal val="visible"/>
                                      </p:to>
                                    </p:set>
                                    <p:anim calcmode="lin" valueType="num">
                                      <p:cBhvr additive="base">
                                        <p:cTn id="19" dur="500" fill="hold"/>
                                        <p:tgtEl>
                                          <p:spTgt spid="3">
                                            <p:txEl>
                                              <p:charRg st="232" end="50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charRg st="232" end="50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charRg st="504" end="674"/>
                                            </p:txEl>
                                          </p:spTgt>
                                        </p:tgtEl>
                                        <p:attrNameLst>
                                          <p:attrName>style.visibility</p:attrName>
                                        </p:attrNameLst>
                                      </p:cBhvr>
                                      <p:to>
                                        <p:strVal val="visible"/>
                                      </p:to>
                                    </p:set>
                                    <p:anim calcmode="lin" valueType="num">
                                      <p:cBhvr additive="base">
                                        <p:cTn id="25" dur="500" fill="hold"/>
                                        <p:tgtEl>
                                          <p:spTgt spid="3">
                                            <p:txEl>
                                              <p:charRg st="504" end="67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charRg st="504" end="67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Title 1"/>
          <p:cNvSpPr>
            <a:spLocks noGrp="1"/>
          </p:cNvSpPr>
          <p:nvPr>
            <p:ph type="title"/>
          </p:nvPr>
        </p:nvSpPr>
        <p:spPr>
          <a:ln/>
        </p:spPr>
        <p:txBody>
          <a:bodyPr vert="horz" wrap="square" lIns="91440" tIns="45720" rIns="91440" bIns="45720" anchor="ctr" anchorCtr="0"/>
          <a:p>
            <a:pPr algn="r" eaLnBrk="1" hangingPunct="1">
              <a:buNone/>
            </a:pPr>
            <a:r>
              <a:rPr dirty="0"/>
              <a:t>ANALISIS RATIO</a:t>
            </a:r>
            <a:endParaRPr dirty="0"/>
          </a:p>
        </p:txBody>
      </p:sp>
      <p:sp>
        <p:nvSpPr>
          <p:cNvPr id="17411" name="Content Placeholder 2"/>
          <p:cNvSpPr>
            <a:spLocks noGrp="1"/>
          </p:cNvSpPr>
          <p:nvPr>
            <p:ph idx="1"/>
          </p:nvPr>
        </p:nvSpPr>
        <p:spPr>
          <a:ln/>
        </p:spPr>
        <p:txBody>
          <a:bodyPr vert="horz" wrap="square" lIns="91440" tIns="45720" rIns="91440" bIns="45720" anchor="t" anchorCtr="0"/>
          <a:p>
            <a:pPr algn="r" eaLnBrk="1" hangingPunct="1"/>
            <a:r>
              <a:rPr b="1" dirty="0">
                <a:solidFill>
                  <a:srgbClr val="FF0000"/>
                </a:solidFill>
              </a:rPr>
              <a:t>RATIO LIKUIDITAS</a:t>
            </a:r>
            <a:endParaRPr b="1" dirty="0">
              <a:solidFill>
                <a:srgbClr val="FF0000"/>
              </a:solidFill>
            </a:endParaRPr>
          </a:p>
          <a:p>
            <a:pPr algn="r" eaLnBrk="1" hangingPunct="1"/>
            <a:r>
              <a:rPr b="1" dirty="0">
                <a:solidFill>
                  <a:srgbClr val="FF0000"/>
                </a:solidFill>
              </a:rPr>
              <a:t>RATIO SOLVABILITAS</a:t>
            </a:r>
            <a:endParaRPr b="1" dirty="0">
              <a:solidFill>
                <a:srgbClr val="FF0000"/>
              </a:solidFill>
            </a:endParaRPr>
          </a:p>
          <a:p>
            <a:pPr algn="r" eaLnBrk="1" hangingPunct="1"/>
            <a:r>
              <a:rPr b="1" dirty="0">
                <a:solidFill>
                  <a:srgbClr val="FF0000"/>
                </a:solidFill>
              </a:rPr>
              <a:t>RATIO RENTABILITAS / PROFITABILITAS</a:t>
            </a:r>
            <a:endParaRPr b="1" dirty="0">
              <a:solidFill>
                <a:srgbClr val="FF0000"/>
              </a:solidFill>
            </a:endParaRPr>
          </a:p>
          <a:p>
            <a:pPr algn="r" eaLnBrk="1" hangingPunct="1"/>
            <a:r>
              <a:rPr b="1" dirty="0">
                <a:solidFill>
                  <a:srgbClr val="FF0000"/>
                </a:solidFill>
              </a:rPr>
              <a:t>RATIO LAVERAGE</a:t>
            </a:r>
            <a:endParaRPr b="1" dirty="0">
              <a:solidFill>
                <a:srgbClr val="FF0000"/>
              </a:solidFill>
            </a:endParaRPr>
          </a:p>
          <a:p>
            <a:pPr algn="r" eaLnBrk="1" hangingPunct="1"/>
            <a:r>
              <a:rPr b="1" dirty="0">
                <a:solidFill>
                  <a:srgbClr val="FF0000"/>
                </a:solidFill>
              </a:rPr>
              <a:t>RATIO ACTIVITY</a:t>
            </a:r>
            <a:endParaRPr b="1" dirty="0">
              <a:solidFill>
                <a:srgbClr val="FF0000"/>
              </a:solidFill>
            </a:endParaRPr>
          </a:p>
          <a:p>
            <a:pPr algn="r" eaLnBrk="1" hangingPunct="1"/>
            <a:r>
              <a:rPr b="1" dirty="0">
                <a:solidFill>
                  <a:srgbClr val="FF0000"/>
                </a:solidFill>
              </a:rPr>
              <a:t>RATIO PRODUKTIVITY / GROWTH</a:t>
            </a:r>
            <a:endParaRPr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Title 1"/>
          <p:cNvSpPr>
            <a:spLocks noGrp="1"/>
          </p:cNvSpPr>
          <p:nvPr>
            <p:ph type="title"/>
          </p:nvPr>
        </p:nvSpPr>
        <p:spPr>
          <a:ln/>
        </p:spPr>
        <p:txBody>
          <a:bodyPr vert="horz" wrap="square" lIns="91440" tIns="45720" rIns="91440" bIns="45720" anchor="ctr" anchorCtr="0"/>
          <a:p>
            <a:pPr algn="r" eaLnBrk="1" hangingPunct="1">
              <a:buNone/>
            </a:pPr>
            <a:r>
              <a:rPr dirty="0"/>
              <a:t>RATIO LIKUIDITAS</a:t>
            </a:r>
            <a:endParaRPr dirty="0"/>
          </a:p>
        </p:txBody>
      </p:sp>
      <p:sp>
        <p:nvSpPr>
          <p:cNvPr id="18435" name="Content Placeholder 2"/>
          <p:cNvSpPr>
            <a:spLocks noGrp="1"/>
          </p:cNvSpPr>
          <p:nvPr>
            <p:ph idx="1"/>
          </p:nvPr>
        </p:nvSpPr>
        <p:spPr>
          <a:ln/>
        </p:spPr>
        <p:txBody>
          <a:bodyPr vert="horz" wrap="square" lIns="91440" tIns="45720" rIns="91440" bIns="45720" anchor="t" anchorCtr="0"/>
          <a:p>
            <a:pPr algn="ctr" eaLnBrk="1" hangingPunct="1"/>
            <a:r>
              <a:rPr sz="2800" dirty="0">
                <a:solidFill>
                  <a:srgbClr val="FF0000"/>
                </a:solidFill>
              </a:rPr>
              <a:t>Untuk menggambarkan kemampuan perusahaan/ entitas ekonomi dalam membayar utang jangka pendeknya.</a:t>
            </a:r>
            <a:endParaRPr sz="2800" dirty="0">
              <a:solidFill>
                <a:srgbClr val="FF0000"/>
              </a:solidFill>
            </a:endParaRPr>
          </a:p>
          <a:p>
            <a:pPr algn="ctr" eaLnBrk="1" hangingPunct="1"/>
            <a:endParaRPr sz="2800" dirty="0">
              <a:solidFill>
                <a:srgbClr val="FF0000"/>
              </a:solidFill>
            </a:endParaRPr>
          </a:p>
          <a:p>
            <a:pPr eaLnBrk="1" hangingPunct="1"/>
            <a:r>
              <a:rPr sz="2400" b="1" dirty="0"/>
              <a:t>Ratio Lancar : </a:t>
            </a:r>
            <a:r>
              <a:rPr sz="2400" dirty="0"/>
              <a:t>Aktiva Lancar / Hutang Lancar</a:t>
            </a:r>
            <a:endParaRPr sz="2400" dirty="0"/>
          </a:p>
          <a:p>
            <a:pPr eaLnBrk="1" hangingPunct="1">
              <a:buNone/>
            </a:pPr>
            <a:r>
              <a:rPr sz="2400" dirty="0"/>
              <a:t>	</a:t>
            </a:r>
            <a:r>
              <a:rPr sz="2400" b="1" dirty="0"/>
              <a:t>Ratio Cepat (Quick Ratio) : </a:t>
            </a:r>
            <a:endParaRPr sz="2400" b="1" dirty="0"/>
          </a:p>
          <a:p>
            <a:pPr eaLnBrk="1" hangingPunct="1">
              <a:buNone/>
            </a:pPr>
            <a:r>
              <a:rPr sz="2400" dirty="0"/>
              <a:t>	Kas + Surat Berharga + Piutang atau AL – (Persed + PE)</a:t>
            </a:r>
            <a:endParaRPr sz="2400" dirty="0"/>
          </a:p>
          <a:p>
            <a:pPr eaLnBrk="1" hangingPunct="1">
              <a:buNone/>
            </a:pPr>
            <a:r>
              <a:rPr sz="2400" dirty="0"/>
              <a:t> 	 ------------------------------------------------------------------------</a:t>
            </a:r>
            <a:endParaRPr sz="2400" dirty="0"/>
          </a:p>
          <a:p>
            <a:pPr eaLnBrk="1" hangingPunct="1">
              <a:buNone/>
            </a:pPr>
            <a:r>
              <a:rPr sz="2400" dirty="0"/>
              <a:t>                            	Hutang Lancar</a:t>
            </a:r>
            <a:endParaRPr sz="2400" dirty="0"/>
          </a:p>
          <a:p>
            <a:pPr eaLnBrk="1" hangingPunct="1"/>
            <a:r>
              <a:rPr sz="2400" b="1" dirty="0"/>
              <a:t>Ratio lainnya adalah cash ratio : Kas / Hutang Lancar.</a:t>
            </a:r>
            <a:endParaRPr sz="2400" dirty="0"/>
          </a:p>
          <a:p>
            <a:pPr eaLnBrk="1" hangingPunct="1"/>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itle 1"/>
          <p:cNvSpPr>
            <a:spLocks noGrp="1"/>
          </p:cNvSpPr>
          <p:nvPr>
            <p:ph type="title"/>
          </p:nvPr>
        </p:nvSpPr>
        <p:spPr>
          <a:ln/>
        </p:spPr>
        <p:txBody>
          <a:bodyPr vert="horz" wrap="square" lIns="91440" tIns="45720" rIns="91440" bIns="45720" anchor="ctr" anchorCtr="0"/>
          <a:p>
            <a:pPr algn="r" eaLnBrk="1" hangingPunct="1">
              <a:buNone/>
            </a:pPr>
            <a:r>
              <a:rPr sz="2400" b="1" dirty="0">
                <a:solidFill>
                  <a:srgbClr val="00B050"/>
                </a:solidFill>
              </a:rPr>
              <a:t>Ratio Solvabilitas, </a:t>
            </a:r>
            <a:br>
              <a:rPr sz="2400" b="1" dirty="0">
                <a:solidFill>
                  <a:srgbClr val="00B050"/>
                </a:solidFill>
              </a:rPr>
            </a:br>
            <a:r>
              <a:rPr sz="2400" dirty="0">
                <a:solidFill>
                  <a:srgbClr val="00B050"/>
                </a:solidFill>
              </a:rPr>
              <a:t>untuk melihat kemampuan perusahaan memenuhi atau menyelesaikan kebutuhan jangka panjang</a:t>
            </a:r>
            <a:r>
              <a:rPr sz="2400" dirty="0"/>
              <a:t>.</a:t>
            </a:r>
            <a:endParaRPr sz="2400" dirty="0"/>
          </a:p>
        </p:txBody>
      </p:sp>
      <p:sp>
        <p:nvSpPr>
          <p:cNvPr id="19459" name="Content Placeholder 2"/>
          <p:cNvSpPr>
            <a:spLocks noGrp="1"/>
          </p:cNvSpPr>
          <p:nvPr>
            <p:ph idx="1"/>
          </p:nvPr>
        </p:nvSpPr>
        <p:spPr>
          <a:ln/>
        </p:spPr>
        <p:txBody>
          <a:bodyPr vert="horz" wrap="square" lIns="91440" tIns="45720" rIns="91440" bIns="45720" anchor="t" anchorCtr="0"/>
          <a:p>
            <a:pPr eaLnBrk="1" hangingPunct="1"/>
            <a:r>
              <a:rPr sz="2800" b="1" dirty="0"/>
              <a:t>Ratio utang atas modal </a:t>
            </a:r>
            <a:r>
              <a:rPr sz="2800" dirty="0"/>
              <a:t>: Total Utang / Modal</a:t>
            </a:r>
            <a:endParaRPr sz="2800" dirty="0"/>
          </a:p>
          <a:p>
            <a:pPr eaLnBrk="1" hangingPunct="1">
              <a:buNone/>
            </a:pPr>
            <a:endParaRPr sz="2800" dirty="0"/>
          </a:p>
          <a:p>
            <a:pPr eaLnBrk="1" hangingPunct="1"/>
            <a:r>
              <a:rPr sz="2800" b="1" dirty="0"/>
              <a:t>Debt Service Ratio</a:t>
            </a:r>
            <a:endParaRPr sz="2800" b="1" dirty="0"/>
          </a:p>
          <a:p>
            <a:pPr eaLnBrk="1" hangingPunct="1">
              <a:buNone/>
            </a:pPr>
            <a:r>
              <a:rPr sz="2800" dirty="0"/>
              <a:t>	Laba bersih + Bunga + Depresiasi + Beban non kas</a:t>
            </a:r>
            <a:endParaRPr sz="2800" dirty="0"/>
          </a:p>
          <a:p>
            <a:pPr eaLnBrk="1" hangingPunct="1">
              <a:buNone/>
            </a:pPr>
            <a:r>
              <a:rPr sz="2800" dirty="0"/>
              <a:t>	-----------------------------------------------------------------</a:t>
            </a:r>
            <a:endParaRPr sz="2800" dirty="0"/>
          </a:p>
          <a:p>
            <a:pPr eaLnBrk="1" hangingPunct="1">
              <a:buNone/>
            </a:pPr>
            <a:r>
              <a:rPr sz="2800" dirty="0"/>
              <a:t>	Pembayaran Bunga dan Pinjaman</a:t>
            </a:r>
            <a:endParaRPr sz="2800" dirty="0"/>
          </a:p>
          <a:p>
            <a:pPr eaLnBrk="1" hangingPunct="1">
              <a:buNone/>
            </a:pPr>
            <a:r>
              <a:rPr sz="2800" dirty="0"/>
              <a:t> </a:t>
            </a:r>
            <a:endParaRPr sz="2800" dirty="0"/>
          </a:p>
          <a:p>
            <a:pPr eaLnBrk="1" hangingPunct="1"/>
            <a:r>
              <a:rPr sz="2800" b="1" dirty="0"/>
              <a:t>Ratio Utang atas Aktiva </a:t>
            </a:r>
            <a:r>
              <a:rPr sz="2800" dirty="0"/>
              <a:t>: Total Utang / Total Aktiva</a:t>
            </a:r>
            <a:endParaRPr sz="2800" dirty="0"/>
          </a:p>
          <a:p>
            <a:pPr eaLnBrk="1" hangingPunct="1"/>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Title 1"/>
          <p:cNvSpPr>
            <a:spLocks noGrp="1"/>
          </p:cNvSpPr>
          <p:nvPr>
            <p:ph type="title"/>
          </p:nvPr>
        </p:nvSpPr>
        <p:spPr>
          <a:ln/>
        </p:spPr>
        <p:txBody>
          <a:bodyPr vert="horz" wrap="square" lIns="91440" tIns="45720" rIns="91440" bIns="45720" anchor="ctr" anchorCtr="0"/>
          <a:p>
            <a:pPr algn="r" eaLnBrk="1" hangingPunct="1">
              <a:buNone/>
            </a:pPr>
            <a:r>
              <a:rPr sz="2800" b="1" i="1" dirty="0"/>
              <a:t>Ratio Rentabilitas/ provitabilitas</a:t>
            </a:r>
            <a:r>
              <a:rPr sz="2800" dirty="0"/>
              <a:t>, </a:t>
            </a:r>
            <a:br>
              <a:rPr sz="2800" dirty="0"/>
            </a:br>
            <a:r>
              <a:rPr sz="2400" dirty="0"/>
              <a:t>yaitu untuk melihat kemampuan perusahaan dalam menghasilkan laba dari sumber yang ada (penjualan, kas, modal, dll)</a:t>
            </a:r>
            <a:endParaRPr sz="2400" dirty="0"/>
          </a:p>
        </p:txBody>
      </p:sp>
      <p:sp>
        <p:nvSpPr>
          <p:cNvPr id="20483" name="Content Placeholder 2"/>
          <p:cNvSpPr>
            <a:spLocks noGrp="1"/>
          </p:cNvSpPr>
          <p:nvPr>
            <p:ph idx="1"/>
          </p:nvPr>
        </p:nvSpPr>
        <p:spPr>
          <a:ln/>
        </p:spPr>
        <p:txBody>
          <a:bodyPr vert="horz" wrap="square" lIns="91440" tIns="45720" rIns="91440" bIns="45720" anchor="t" anchorCtr="0"/>
          <a:p>
            <a:pPr eaLnBrk="1" hangingPunct="1"/>
            <a:r>
              <a:rPr sz="2400" b="1" dirty="0"/>
              <a:t>Profit Margin 		: Pendapatan bersih / Penjualan</a:t>
            </a:r>
            <a:endParaRPr sz="2400" dirty="0"/>
          </a:p>
          <a:p>
            <a:pPr eaLnBrk="1" hangingPunct="1"/>
            <a:r>
              <a:rPr sz="2400" b="1" dirty="0"/>
              <a:t>Return on Asset (ROA) 	: Penjualan bersih / Total Aktiva</a:t>
            </a:r>
            <a:endParaRPr sz="2400" dirty="0"/>
          </a:p>
          <a:p>
            <a:pPr eaLnBrk="1" hangingPunct="1"/>
            <a:r>
              <a:rPr sz="2400" b="1" dirty="0"/>
              <a:t>Return on Investment 	: Laba bersih / Rata-2 modal</a:t>
            </a:r>
            <a:endParaRPr sz="2400" dirty="0"/>
          </a:p>
          <a:p>
            <a:pPr eaLnBrk="1" hangingPunct="1"/>
            <a:r>
              <a:rPr sz="2400" b="1" dirty="0"/>
              <a:t>Return on Total Asset 	: Laba Bersih / Rata-2 Total Asset</a:t>
            </a:r>
            <a:endParaRPr sz="2400" dirty="0"/>
          </a:p>
          <a:p>
            <a:pPr eaLnBrk="1" hangingPunct="1"/>
            <a:r>
              <a:rPr sz="2400" b="1" dirty="0"/>
              <a:t>Earning per share 		: </a:t>
            </a:r>
            <a:r>
              <a:rPr sz="2000" b="1" dirty="0"/>
              <a:t>laba bagian saham ybs / jumlah saham</a:t>
            </a:r>
            <a:endParaRPr sz="2000" dirty="0"/>
          </a:p>
          <a:p>
            <a:pPr eaLnBrk="1" hangingPunct="1"/>
            <a:r>
              <a:rPr sz="2400" b="1" dirty="0"/>
              <a:t>Contribution Margin 	: Laba Kotor / Penjualan</a:t>
            </a:r>
            <a:endParaRPr sz="2400" dirty="0"/>
          </a:p>
          <a:p>
            <a:pPr eaLnBrk="1" hangingPunct="1"/>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itle 1"/>
          <p:cNvSpPr>
            <a:spLocks noGrp="1"/>
          </p:cNvSpPr>
          <p:nvPr>
            <p:ph type="title"/>
          </p:nvPr>
        </p:nvSpPr>
        <p:spPr>
          <a:ln/>
        </p:spPr>
        <p:txBody>
          <a:bodyPr vert="horz" wrap="square" lIns="91440" tIns="45720" rIns="91440" bIns="45720" anchor="ctr" anchorCtr="0"/>
          <a:p>
            <a:pPr algn="r" eaLnBrk="1" hangingPunct="1"/>
            <a:r>
              <a:rPr dirty="0"/>
              <a:t>Analisis Laporan Keuangan</a:t>
            </a:r>
            <a:endParaRPr dirty="0"/>
          </a:p>
        </p:txBody>
      </p:sp>
      <p:sp>
        <p:nvSpPr>
          <p:cNvPr id="3075" name="Content Placeholder 2"/>
          <p:cNvSpPr>
            <a:spLocks noGrp="1"/>
          </p:cNvSpPr>
          <p:nvPr>
            <p:ph idx="1"/>
          </p:nvPr>
        </p:nvSpPr>
        <p:spPr>
          <a:ln/>
        </p:spPr>
        <p:txBody>
          <a:bodyPr vert="horz" wrap="square" lIns="91440" tIns="45720" rIns="91440" bIns="45720" anchor="t" anchorCtr="0"/>
          <a:p>
            <a:pPr algn="r" eaLnBrk="1" hangingPunct="1"/>
            <a:r>
              <a:rPr dirty="0"/>
              <a:t>Bahwa salah satu manfaat dari Laporan Keuangan adalah sebagai alat yang dapat digunakan dalam pengambilan keputusan</a:t>
            </a:r>
            <a:endParaRPr dirty="0"/>
          </a:p>
          <a:p>
            <a:pPr algn="r" eaLnBrk="1" hangingPunct="1"/>
            <a:r>
              <a:rPr dirty="0"/>
              <a:t>Hal ini dapat tercapai apabila fihak yang berkepentingan terhadap laporan keuangan, melakukan analisis secara baik dan benar </a:t>
            </a:r>
            <a:endParaRPr dirty="0"/>
          </a:p>
          <a:p>
            <a:pPr algn="r" eaLnBrk="1" hangingPunct="1"/>
            <a:r>
              <a:rPr dirty="0"/>
              <a:t>Pihak yang berkepentingan : Fihak Intern dan Fihak ekstern </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5">
                                            <p:txEl>
                                              <p:charRg st="0" end="116"/>
                                            </p:txEl>
                                          </p:spTgt>
                                        </p:tgtEl>
                                        <p:attrNameLst>
                                          <p:attrName>style.visibility</p:attrName>
                                        </p:attrNameLst>
                                      </p:cBhvr>
                                      <p:to>
                                        <p:strVal val="visible"/>
                                      </p:to>
                                    </p:set>
                                    <p:animEffect transition="in" filter="checkerboard(across)">
                                      <p:cBhvr>
                                        <p:cTn id="7" dur="500"/>
                                        <p:tgtEl>
                                          <p:spTgt spid="3075">
                                            <p:txEl>
                                              <p:charRg st="0" end="116"/>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5">
                                            <p:txEl>
                                              <p:charRg st="116" end="242"/>
                                            </p:txEl>
                                          </p:spTgt>
                                        </p:tgtEl>
                                        <p:attrNameLst>
                                          <p:attrName>style.visibility</p:attrName>
                                        </p:attrNameLst>
                                      </p:cBhvr>
                                      <p:to>
                                        <p:strVal val="visible"/>
                                      </p:to>
                                    </p:set>
                                    <p:animEffect transition="in" filter="checkerboard(across)">
                                      <p:cBhvr>
                                        <p:cTn id="12" dur="500"/>
                                        <p:tgtEl>
                                          <p:spTgt spid="3075">
                                            <p:txEl>
                                              <p:charRg st="116" end="24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75">
                                            <p:txEl>
                                              <p:charRg st="242" end="302"/>
                                            </p:txEl>
                                          </p:spTgt>
                                        </p:tgtEl>
                                        <p:attrNameLst>
                                          <p:attrName>style.visibility</p:attrName>
                                        </p:attrNameLst>
                                      </p:cBhvr>
                                      <p:to>
                                        <p:strVal val="visible"/>
                                      </p:to>
                                    </p:set>
                                    <p:animEffect transition="in" filter="checkerboard(across)">
                                      <p:cBhvr>
                                        <p:cTn id="17" dur="500"/>
                                        <p:tgtEl>
                                          <p:spTgt spid="3075">
                                            <p:txEl>
                                              <p:charRg st="242" end="30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Title 1"/>
          <p:cNvSpPr>
            <a:spLocks noGrp="1"/>
          </p:cNvSpPr>
          <p:nvPr>
            <p:ph type="title"/>
          </p:nvPr>
        </p:nvSpPr>
        <p:spPr>
          <a:xfrm>
            <a:off x="457200" y="228600"/>
            <a:ext cx="8229600" cy="1143000"/>
          </a:xfrm>
          <a:ln/>
        </p:spPr>
        <p:txBody>
          <a:bodyPr vert="horz" wrap="square" lIns="91440" tIns="45720" rIns="91440" bIns="45720" anchor="ctr" anchorCtr="0"/>
          <a:p>
            <a:pPr algn="r" eaLnBrk="1" hangingPunct="1">
              <a:buNone/>
            </a:pPr>
            <a:br>
              <a:rPr sz="2800" b="1" i="1" dirty="0"/>
            </a:br>
            <a:r>
              <a:rPr sz="2800" b="1" i="1" dirty="0"/>
              <a:t>Ratio Leverage</a:t>
            </a:r>
            <a:r>
              <a:rPr sz="2800" dirty="0"/>
              <a:t>, </a:t>
            </a:r>
            <a:br>
              <a:rPr sz="2800" dirty="0"/>
            </a:br>
            <a:r>
              <a:rPr sz="2800" dirty="0"/>
              <a:t>untuk mengetahui posisi utang perusahaan / entitas ekonomi terhadap modal maupun asset</a:t>
            </a:r>
            <a:br>
              <a:rPr dirty="0"/>
            </a:br>
            <a:endParaRPr dirty="0"/>
          </a:p>
        </p:txBody>
      </p:sp>
      <p:sp>
        <p:nvSpPr>
          <p:cNvPr id="3" name="Content Placeholder 2"/>
          <p:cNvSpPr>
            <a:spLocks noGrp="1"/>
          </p:cNvSpPr>
          <p:nvPr>
            <p:ph idx="1"/>
          </p:nvPr>
        </p:nvSpPr>
        <p:spPr>
          <a:ln/>
        </p:spPr>
        <p:txBody>
          <a:bodyPr vert="horz" wrap="square" lIns="91440" tIns="45720" rIns="91440" bIns="45720" anchor="t" anchorCtr="0"/>
          <a:p>
            <a:pPr algn="ctr" eaLnBrk="1" hangingPunct="1"/>
            <a:r>
              <a:rPr b="1" dirty="0"/>
              <a:t>Leverage : Utang / Modal</a:t>
            </a:r>
            <a:endParaRPr b="1" dirty="0"/>
          </a:p>
          <a:p>
            <a:pPr algn="ctr" eaLnBrk="1" hangingPunct="1"/>
            <a:endParaRPr dirty="0"/>
          </a:p>
          <a:p>
            <a:pPr algn="ctr" eaLnBrk="1" hangingPunct="1"/>
            <a:r>
              <a:rPr dirty="0"/>
              <a:t>Dalam Perbankan juga dikenal Capital Adequacy Ratio (CAR) atau biasa dikenal dengan Aktiva Tertimbang Menurut Risiko (ATMR)</a:t>
            </a:r>
            <a:endParaRPr dirty="0"/>
          </a:p>
          <a:p>
            <a:pPr eaLnBrk="1" hangingPunct="1">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txEl>
                                              <p:charRg st="0" end="25"/>
                                            </p:txEl>
                                          </p:spTgt>
                                        </p:tgtEl>
                                        <p:attrNameLst>
                                          <p:attrName>style.visibility</p:attrName>
                                        </p:attrNameLst>
                                      </p:cBhvr>
                                      <p:to>
                                        <p:strVal val="visible"/>
                                      </p:to>
                                    </p:set>
                                    <p:animEffect transition="in" filter="plus(in)">
                                      <p:cBhvr>
                                        <p:cTn id="7" dur="2000"/>
                                        <p:tgtEl>
                                          <p:spTgt spid="3">
                                            <p:txEl>
                                              <p:charRg st="0" end="2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charRg st="26" end="150"/>
                                            </p:txEl>
                                          </p:spTgt>
                                        </p:tgtEl>
                                        <p:attrNameLst>
                                          <p:attrName>style.visibility</p:attrName>
                                        </p:attrNameLst>
                                      </p:cBhvr>
                                      <p:to>
                                        <p:strVal val="visible"/>
                                      </p:to>
                                    </p:set>
                                    <p:animEffect transition="in" filter="plus(in)">
                                      <p:cBhvr>
                                        <p:cTn id="12" dur="2000"/>
                                        <p:tgtEl>
                                          <p:spTgt spid="3">
                                            <p:txEl>
                                              <p:charRg st="26" end="15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Title 1"/>
          <p:cNvSpPr>
            <a:spLocks noGrp="1"/>
          </p:cNvSpPr>
          <p:nvPr>
            <p:ph type="title"/>
          </p:nvPr>
        </p:nvSpPr>
        <p:spPr>
          <a:ln/>
        </p:spPr>
        <p:txBody>
          <a:bodyPr vert="horz" wrap="square" lIns="91440" tIns="45720" rIns="91440" bIns="45720" anchor="ctr" anchorCtr="0"/>
          <a:p>
            <a:pPr algn="r" eaLnBrk="1" hangingPunct="1">
              <a:buNone/>
            </a:pPr>
            <a:r>
              <a:rPr sz="2800" b="1" i="1" dirty="0"/>
              <a:t>Ratio activity</a:t>
            </a:r>
            <a:r>
              <a:rPr sz="2800" dirty="0"/>
              <a:t>, </a:t>
            </a:r>
            <a:br>
              <a:rPr sz="2800" dirty="0"/>
            </a:br>
            <a:r>
              <a:rPr sz="2400" dirty="0"/>
              <a:t>digunakan untuk mengetahui aktivitas perusahaan dalam menjalankan operasinya baik dalam penjualan maupun kegiatan lainnya</a:t>
            </a:r>
            <a:endParaRPr sz="2400" dirty="0"/>
          </a:p>
        </p:txBody>
      </p:sp>
      <p:sp>
        <p:nvSpPr>
          <p:cNvPr id="3" name="Content Placeholder 2"/>
          <p:cNvSpPr>
            <a:spLocks noGrp="1"/>
          </p:cNvSpPr>
          <p:nvPr>
            <p:ph idx="1"/>
          </p:nvPr>
        </p:nvSpPr>
        <p:spPr>
          <a:ln/>
        </p:spPr>
        <p:txBody>
          <a:bodyPr vert="horz" wrap="square" lIns="91440" tIns="45720" rIns="91440" bIns="45720" anchor="t" anchorCtr="0"/>
          <a:p>
            <a:pPr eaLnBrk="1" hangingPunct="1"/>
            <a:endParaRPr sz="2200" b="1" i="1" dirty="0"/>
          </a:p>
          <a:p>
            <a:pPr eaLnBrk="1" hangingPunct="1"/>
            <a:r>
              <a:rPr sz="2000" b="1" i="1" dirty="0"/>
              <a:t>Inventory Turn Over (ITO)  	</a:t>
            </a:r>
            <a:r>
              <a:rPr sz="2000" b="1" dirty="0"/>
              <a:t>: HPP / Rata-2 Persed. Brg. Dag.</a:t>
            </a:r>
            <a:endParaRPr sz="2000" dirty="0"/>
          </a:p>
          <a:p>
            <a:pPr eaLnBrk="1" hangingPunct="1"/>
            <a:r>
              <a:rPr sz="2000" b="1" i="1" dirty="0"/>
              <a:t>Receivable Turn Over</a:t>
            </a:r>
            <a:r>
              <a:rPr sz="2000" b="1" dirty="0"/>
              <a:t> 		: PEnjualan Kredit Bersih / Rata-2 Piutang</a:t>
            </a:r>
            <a:endParaRPr sz="2000" dirty="0"/>
          </a:p>
          <a:p>
            <a:pPr eaLnBrk="1" hangingPunct="1"/>
            <a:r>
              <a:rPr sz="2000" b="1" i="1" dirty="0"/>
              <a:t>Fixed Asset Turn Over</a:t>
            </a:r>
            <a:r>
              <a:rPr sz="2000" b="1" dirty="0"/>
              <a:t>		: Penjualan / Aktiva Tetap bersih</a:t>
            </a:r>
            <a:endParaRPr sz="2000" dirty="0"/>
          </a:p>
          <a:p>
            <a:pPr eaLnBrk="1" hangingPunct="1"/>
            <a:r>
              <a:rPr sz="2000" b="1" i="1" dirty="0"/>
              <a:t>Total Asset Turn Over</a:t>
            </a:r>
            <a:r>
              <a:rPr sz="2000" b="1" dirty="0"/>
              <a:t> 		: Penjualan / Total Asset</a:t>
            </a:r>
            <a:endParaRPr sz="2000" dirty="0"/>
          </a:p>
          <a:p>
            <a:pPr eaLnBrk="1" hangingPunct="1"/>
            <a:r>
              <a:rPr sz="2000" b="1" dirty="0"/>
              <a:t>Periode Penaghn Piutang 	: Piutang rata-2 / Penjualan per hari</a:t>
            </a:r>
            <a:endParaRPr sz="2000" dirty="0"/>
          </a:p>
          <a:p>
            <a:pPr eaLnBrk="1" hangingPunct="1">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charRg st="1" end="62"/>
                                            </p:txEl>
                                          </p:spTgt>
                                        </p:tgtEl>
                                        <p:attrNameLst>
                                          <p:attrName>style.visibility</p:attrName>
                                        </p:attrNameLst>
                                      </p:cBhvr>
                                      <p:to>
                                        <p:strVal val="visible"/>
                                      </p:to>
                                    </p:set>
                                    <p:anim calcmode="lin" valueType="num">
                                      <p:cBhvr additive="base">
                                        <p:cTn id="7" dur="500" fill="hold"/>
                                        <p:tgtEl>
                                          <p:spTgt spid="3">
                                            <p:txEl>
                                              <p:charRg st="1" end="6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1" end="6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charRg st="62" end="128"/>
                                            </p:txEl>
                                          </p:spTgt>
                                        </p:tgtEl>
                                        <p:attrNameLst>
                                          <p:attrName>style.visibility</p:attrName>
                                        </p:attrNameLst>
                                      </p:cBhvr>
                                      <p:to>
                                        <p:strVal val="visible"/>
                                      </p:to>
                                    </p:set>
                                    <p:anim calcmode="lin" valueType="num">
                                      <p:cBhvr additive="base">
                                        <p:cTn id="13" dur="500" fill="hold"/>
                                        <p:tgtEl>
                                          <p:spTgt spid="3">
                                            <p:txEl>
                                              <p:charRg st="62" end="12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62" end="12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charRg st="128" end="185"/>
                                            </p:txEl>
                                          </p:spTgt>
                                        </p:tgtEl>
                                        <p:attrNameLst>
                                          <p:attrName>style.visibility</p:attrName>
                                        </p:attrNameLst>
                                      </p:cBhvr>
                                      <p:to>
                                        <p:strVal val="visible"/>
                                      </p:to>
                                    </p:set>
                                    <p:anim calcmode="lin" valueType="num">
                                      <p:cBhvr additive="base">
                                        <p:cTn id="19" dur="500" fill="hold"/>
                                        <p:tgtEl>
                                          <p:spTgt spid="3">
                                            <p:txEl>
                                              <p:charRg st="128" end="18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charRg st="128" end="18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charRg st="185" end="235"/>
                                            </p:txEl>
                                          </p:spTgt>
                                        </p:tgtEl>
                                        <p:attrNameLst>
                                          <p:attrName>style.visibility</p:attrName>
                                        </p:attrNameLst>
                                      </p:cBhvr>
                                      <p:to>
                                        <p:strVal val="visible"/>
                                      </p:to>
                                    </p:set>
                                    <p:anim calcmode="lin" valueType="num">
                                      <p:cBhvr additive="base">
                                        <p:cTn id="25" dur="500" fill="hold"/>
                                        <p:tgtEl>
                                          <p:spTgt spid="3">
                                            <p:txEl>
                                              <p:charRg st="185" end="23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charRg st="185" end="23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charRg st="235" end="298"/>
                                            </p:txEl>
                                          </p:spTgt>
                                        </p:tgtEl>
                                        <p:attrNameLst>
                                          <p:attrName>style.visibility</p:attrName>
                                        </p:attrNameLst>
                                      </p:cBhvr>
                                      <p:to>
                                        <p:strVal val="visible"/>
                                      </p:to>
                                    </p:set>
                                    <p:anim calcmode="lin" valueType="num">
                                      <p:cBhvr additive="base">
                                        <p:cTn id="31" dur="500" fill="hold"/>
                                        <p:tgtEl>
                                          <p:spTgt spid="3">
                                            <p:txEl>
                                              <p:charRg st="235" end="29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charRg st="235" end="29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Title 1"/>
          <p:cNvSpPr>
            <a:spLocks noGrp="1"/>
          </p:cNvSpPr>
          <p:nvPr>
            <p:ph type="title"/>
          </p:nvPr>
        </p:nvSpPr>
        <p:spPr>
          <a:ln/>
        </p:spPr>
        <p:txBody>
          <a:bodyPr vert="horz" wrap="square" lIns="91440" tIns="45720" rIns="91440" bIns="45720" anchor="ctr" anchorCtr="0"/>
          <a:p>
            <a:pPr algn="r" eaLnBrk="1" hangingPunct="1">
              <a:buNone/>
            </a:pPr>
            <a:br>
              <a:rPr sz="2800" b="1" i="1" dirty="0"/>
            </a:br>
            <a:r>
              <a:rPr sz="2800" b="1" i="1" dirty="0"/>
              <a:t>Ratio Produktivitas/Ratio Pertumbuhan (Growth)</a:t>
            </a:r>
            <a:r>
              <a:rPr sz="2800" dirty="0"/>
              <a:t>, untuk melihat productivitas unit yang dinilai.</a:t>
            </a:r>
            <a:br>
              <a:rPr dirty="0"/>
            </a:br>
            <a:endParaRPr dirty="0"/>
          </a:p>
        </p:txBody>
      </p:sp>
      <p:sp>
        <p:nvSpPr>
          <p:cNvPr id="3" name="Content Placeholder 2"/>
          <p:cNvSpPr>
            <a:spLocks noGrp="1"/>
          </p:cNvSpPr>
          <p:nvPr>
            <p:ph idx="1"/>
          </p:nvPr>
        </p:nvSpPr>
        <p:spPr>
          <a:ln/>
        </p:spPr>
        <p:txBody>
          <a:bodyPr vert="horz" wrap="square" lIns="91440" tIns="45720" rIns="91440" bIns="45720" anchor="t" anchorCtr="0"/>
          <a:p>
            <a:pPr eaLnBrk="1" hangingPunct="1"/>
            <a:r>
              <a:rPr b="1" dirty="0"/>
              <a:t>Kenaikan Penjualan :</a:t>
            </a:r>
            <a:endParaRPr dirty="0"/>
          </a:p>
          <a:p>
            <a:pPr eaLnBrk="1" hangingPunct="1">
              <a:buNone/>
            </a:pPr>
            <a:r>
              <a:rPr b="1" dirty="0"/>
              <a:t>	</a:t>
            </a:r>
            <a:r>
              <a:rPr b="1" dirty="0">
                <a:solidFill>
                  <a:srgbClr val="FF0000"/>
                </a:solidFill>
              </a:rPr>
              <a:t>Penjualan tahun  ini – Penjualan tahun lalu</a:t>
            </a:r>
            <a:endParaRPr dirty="0">
              <a:solidFill>
                <a:srgbClr val="FF0000"/>
              </a:solidFill>
            </a:endParaRPr>
          </a:p>
          <a:p>
            <a:pPr eaLnBrk="1" hangingPunct="1">
              <a:buNone/>
            </a:pPr>
            <a:r>
              <a:rPr b="1" dirty="0">
                <a:solidFill>
                  <a:srgbClr val="FF0000"/>
                </a:solidFill>
              </a:rPr>
              <a:t>	-------------------------------------------------------</a:t>
            </a:r>
            <a:endParaRPr dirty="0">
              <a:solidFill>
                <a:srgbClr val="FF0000"/>
              </a:solidFill>
            </a:endParaRPr>
          </a:p>
          <a:p>
            <a:pPr eaLnBrk="1" hangingPunct="1">
              <a:buNone/>
            </a:pPr>
            <a:r>
              <a:rPr b="1" dirty="0">
                <a:solidFill>
                  <a:srgbClr val="FF0000"/>
                </a:solidFill>
              </a:rPr>
              <a:t>	Penjualan Tahun Lalu</a:t>
            </a:r>
            <a:endParaRPr dirty="0">
              <a:solidFill>
                <a:srgbClr val="FF0000"/>
              </a:solidFill>
            </a:endParaRPr>
          </a:p>
          <a:p>
            <a:pPr eaLnBrk="1" hangingPunct="1"/>
            <a:r>
              <a:rPr b="1" dirty="0"/>
              <a:t>Kenaikan Laba Bersih :</a:t>
            </a:r>
            <a:endParaRPr dirty="0"/>
          </a:p>
          <a:p>
            <a:pPr eaLnBrk="1" hangingPunct="1">
              <a:buNone/>
            </a:pPr>
            <a:r>
              <a:rPr b="1" dirty="0"/>
              <a:t>	</a:t>
            </a:r>
            <a:r>
              <a:rPr b="1" dirty="0">
                <a:solidFill>
                  <a:srgbClr val="FF0000"/>
                </a:solidFill>
              </a:rPr>
              <a:t>Laba bersih tahin ini – laba bersih tahun lalu</a:t>
            </a:r>
            <a:endParaRPr dirty="0">
              <a:solidFill>
                <a:srgbClr val="FF0000"/>
              </a:solidFill>
            </a:endParaRPr>
          </a:p>
          <a:p>
            <a:pPr eaLnBrk="1" hangingPunct="1">
              <a:buNone/>
            </a:pPr>
            <a:r>
              <a:rPr b="1" dirty="0">
                <a:solidFill>
                  <a:srgbClr val="FF0000"/>
                </a:solidFill>
              </a:rPr>
              <a:t>	--------------------------------------------------------</a:t>
            </a:r>
            <a:endParaRPr dirty="0">
              <a:solidFill>
                <a:srgbClr val="FF0000"/>
              </a:solidFill>
            </a:endParaRPr>
          </a:p>
          <a:p>
            <a:pPr eaLnBrk="1" hangingPunct="1">
              <a:buNone/>
            </a:pPr>
            <a:r>
              <a:rPr b="1" dirty="0">
                <a:solidFill>
                  <a:srgbClr val="FF0000"/>
                </a:solidFill>
              </a:rPr>
              <a:t>	Laba bersih tahun lalu</a:t>
            </a:r>
            <a:endParaRPr dirty="0">
              <a:solidFill>
                <a:srgbClr val="FF0000"/>
              </a:solidFill>
            </a:endParaRPr>
          </a:p>
          <a:p>
            <a:pPr eaLnBrk="1" hangingPunct="1">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charRg st="0" end="21"/>
                                            </p:txEl>
                                          </p:spTgt>
                                        </p:tgtEl>
                                        <p:attrNameLst>
                                          <p:attrName>style.visibility</p:attrName>
                                        </p:attrNameLst>
                                      </p:cBhvr>
                                      <p:to>
                                        <p:strVal val="visible"/>
                                      </p:to>
                                    </p:set>
                                    <p:animEffect transition="in" filter="blinds(horizontal)">
                                      <p:cBhvr>
                                        <p:cTn id="7" dur="500"/>
                                        <p:tgtEl>
                                          <p:spTgt spid="3">
                                            <p:txEl>
                                              <p:charRg st="0" end="2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charRg st="21" end="66"/>
                                            </p:txEl>
                                          </p:spTgt>
                                        </p:tgtEl>
                                        <p:attrNameLst>
                                          <p:attrName>style.visibility</p:attrName>
                                        </p:attrNameLst>
                                      </p:cBhvr>
                                      <p:to>
                                        <p:strVal val="visible"/>
                                      </p:to>
                                    </p:set>
                                    <p:animEffect transition="in" filter="blinds(horizontal)">
                                      <p:cBhvr>
                                        <p:cTn id="10" dur="500"/>
                                        <p:tgtEl>
                                          <p:spTgt spid="3">
                                            <p:txEl>
                                              <p:charRg st="21" end="66"/>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charRg st="66" end="123"/>
                                            </p:txEl>
                                          </p:spTgt>
                                        </p:tgtEl>
                                        <p:attrNameLst>
                                          <p:attrName>style.visibility</p:attrName>
                                        </p:attrNameLst>
                                      </p:cBhvr>
                                      <p:to>
                                        <p:strVal val="visible"/>
                                      </p:to>
                                    </p:set>
                                    <p:animEffect transition="in" filter="blinds(horizontal)">
                                      <p:cBhvr>
                                        <p:cTn id="13" dur="500"/>
                                        <p:tgtEl>
                                          <p:spTgt spid="3">
                                            <p:txEl>
                                              <p:charRg st="66" end="12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charRg st="123" end="145"/>
                                            </p:txEl>
                                          </p:spTgt>
                                        </p:tgtEl>
                                        <p:attrNameLst>
                                          <p:attrName>style.visibility</p:attrName>
                                        </p:attrNameLst>
                                      </p:cBhvr>
                                      <p:to>
                                        <p:strVal val="visible"/>
                                      </p:to>
                                    </p:set>
                                    <p:animEffect transition="in" filter="blinds(horizontal)">
                                      <p:cBhvr>
                                        <p:cTn id="16" dur="500"/>
                                        <p:tgtEl>
                                          <p:spTgt spid="3">
                                            <p:txEl>
                                              <p:charRg st="123" end="14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charRg st="145" end="168"/>
                                            </p:txEl>
                                          </p:spTgt>
                                        </p:tgtEl>
                                        <p:attrNameLst>
                                          <p:attrName>style.visibility</p:attrName>
                                        </p:attrNameLst>
                                      </p:cBhvr>
                                      <p:to>
                                        <p:strVal val="visible"/>
                                      </p:to>
                                    </p:set>
                                    <p:animEffect transition="in" filter="blinds(horizontal)">
                                      <p:cBhvr>
                                        <p:cTn id="19" dur="500"/>
                                        <p:tgtEl>
                                          <p:spTgt spid="3">
                                            <p:txEl>
                                              <p:charRg st="145" end="168"/>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charRg st="168" end="216"/>
                                            </p:txEl>
                                          </p:spTgt>
                                        </p:tgtEl>
                                        <p:attrNameLst>
                                          <p:attrName>style.visibility</p:attrName>
                                        </p:attrNameLst>
                                      </p:cBhvr>
                                      <p:to>
                                        <p:strVal val="visible"/>
                                      </p:to>
                                    </p:set>
                                    <p:animEffect transition="in" filter="blinds(horizontal)">
                                      <p:cBhvr>
                                        <p:cTn id="22" dur="500"/>
                                        <p:tgtEl>
                                          <p:spTgt spid="3">
                                            <p:txEl>
                                              <p:charRg st="168" end="21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charRg st="216" end="274"/>
                                            </p:txEl>
                                          </p:spTgt>
                                        </p:tgtEl>
                                        <p:attrNameLst>
                                          <p:attrName>style.visibility</p:attrName>
                                        </p:attrNameLst>
                                      </p:cBhvr>
                                      <p:to>
                                        <p:strVal val="visible"/>
                                      </p:to>
                                    </p:set>
                                    <p:animEffect transition="in" filter="blinds(horizontal)">
                                      <p:cBhvr>
                                        <p:cTn id="25" dur="500"/>
                                        <p:tgtEl>
                                          <p:spTgt spid="3">
                                            <p:txEl>
                                              <p:charRg st="216" end="27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charRg st="274" end="298"/>
                                            </p:txEl>
                                          </p:spTgt>
                                        </p:tgtEl>
                                        <p:attrNameLst>
                                          <p:attrName>style.visibility</p:attrName>
                                        </p:attrNameLst>
                                      </p:cBhvr>
                                      <p:to>
                                        <p:strVal val="visible"/>
                                      </p:to>
                                    </p:set>
                                    <p:animEffect transition="in" filter="blinds(horizontal)">
                                      <p:cBhvr>
                                        <p:cTn id="28" dur="500"/>
                                        <p:tgtEl>
                                          <p:spTgt spid="3">
                                            <p:txEl>
                                              <p:charRg st="274" end="29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Title 1"/>
          <p:cNvSpPr>
            <a:spLocks noGrp="1"/>
          </p:cNvSpPr>
          <p:nvPr>
            <p:ph type="title"/>
          </p:nvPr>
        </p:nvSpPr>
        <p:spPr>
          <a:ln/>
        </p:spPr>
        <p:txBody>
          <a:bodyPr vert="horz" wrap="square" lIns="91440" tIns="45720" rIns="91440" bIns="45720" anchor="ctr" anchorCtr="0"/>
          <a:p>
            <a:pPr algn="r" eaLnBrk="1" hangingPunct="1">
              <a:buNone/>
            </a:pPr>
            <a:r>
              <a:rPr dirty="0"/>
              <a:t>Ratio Produktivitas</a:t>
            </a:r>
            <a:br>
              <a:rPr dirty="0"/>
            </a:br>
            <a:r>
              <a:rPr dirty="0"/>
              <a:t>Lanjutan……</a:t>
            </a:r>
            <a:endParaRPr dirty="0"/>
          </a:p>
        </p:txBody>
      </p:sp>
      <p:sp>
        <p:nvSpPr>
          <p:cNvPr id="3" name="Content Placeholder 2"/>
          <p:cNvSpPr>
            <a:spLocks noGrp="1"/>
          </p:cNvSpPr>
          <p:nvPr>
            <p:ph idx="1"/>
          </p:nvPr>
        </p:nvSpPr>
        <p:spPr>
          <a:ln/>
        </p:spPr>
        <p:txBody>
          <a:bodyPr vert="horz" wrap="square" lIns="91440" tIns="45720" rIns="91440" bIns="45720" anchor="t" anchorCtr="0"/>
          <a:p>
            <a:pPr eaLnBrk="1" hangingPunct="1"/>
            <a:r>
              <a:rPr b="1" dirty="0"/>
              <a:t>Earning Per Share (EPS) :</a:t>
            </a:r>
            <a:endParaRPr dirty="0"/>
          </a:p>
          <a:p>
            <a:pPr eaLnBrk="1" hangingPunct="1">
              <a:buNone/>
            </a:pPr>
            <a:r>
              <a:rPr b="1" dirty="0">
                <a:solidFill>
                  <a:srgbClr val="FF0000"/>
                </a:solidFill>
              </a:rPr>
              <a:t>	EPS tahun ini – EPS tahun lalu</a:t>
            </a:r>
            <a:endParaRPr dirty="0">
              <a:solidFill>
                <a:srgbClr val="FF0000"/>
              </a:solidFill>
            </a:endParaRPr>
          </a:p>
          <a:p>
            <a:pPr eaLnBrk="1" hangingPunct="1">
              <a:buNone/>
            </a:pPr>
            <a:r>
              <a:rPr b="1" dirty="0">
                <a:solidFill>
                  <a:srgbClr val="FF0000"/>
                </a:solidFill>
              </a:rPr>
              <a:t>	------------------------------------</a:t>
            </a:r>
            <a:endParaRPr dirty="0">
              <a:solidFill>
                <a:srgbClr val="FF0000"/>
              </a:solidFill>
            </a:endParaRPr>
          </a:p>
          <a:p>
            <a:pPr eaLnBrk="1" hangingPunct="1">
              <a:buNone/>
            </a:pPr>
            <a:r>
              <a:rPr b="1" dirty="0">
                <a:solidFill>
                  <a:srgbClr val="FF0000"/>
                </a:solidFill>
              </a:rPr>
              <a:t>	EPS tahun lalu</a:t>
            </a:r>
            <a:endParaRPr dirty="0"/>
          </a:p>
          <a:p>
            <a:pPr eaLnBrk="1" hangingPunct="1"/>
            <a:r>
              <a:rPr b="1" dirty="0"/>
              <a:t>Dividen Per Share (DPS) :</a:t>
            </a:r>
            <a:endParaRPr dirty="0"/>
          </a:p>
          <a:p>
            <a:pPr eaLnBrk="1" hangingPunct="1">
              <a:buNone/>
            </a:pPr>
            <a:r>
              <a:rPr b="1" dirty="0">
                <a:solidFill>
                  <a:srgbClr val="FF0000"/>
                </a:solidFill>
              </a:rPr>
              <a:t>	DPS tahun ini – DPS tahun lalu</a:t>
            </a:r>
            <a:endParaRPr dirty="0">
              <a:solidFill>
                <a:srgbClr val="FF0000"/>
              </a:solidFill>
            </a:endParaRPr>
          </a:p>
          <a:p>
            <a:pPr eaLnBrk="1" hangingPunct="1">
              <a:buNone/>
            </a:pPr>
            <a:r>
              <a:rPr b="1" dirty="0">
                <a:solidFill>
                  <a:srgbClr val="FF0000"/>
                </a:solidFill>
              </a:rPr>
              <a:t>	---------------------------------------</a:t>
            </a:r>
            <a:endParaRPr dirty="0">
              <a:solidFill>
                <a:srgbClr val="FF0000"/>
              </a:solidFill>
            </a:endParaRPr>
          </a:p>
          <a:p>
            <a:pPr eaLnBrk="1" hangingPunct="1">
              <a:buNone/>
            </a:pPr>
            <a:r>
              <a:rPr b="1" dirty="0">
                <a:solidFill>
                  <a:srgbClr val="FF0000"/>
                </a:solidFill>
              </a:rPr>
              <a:t>	DPS tahun lalu</a:t>
            </a:r>
            <a:endParaRPr dirty="0">
              <a:solidFill>
                <a:srgbClr val="FF0000"/>
              </a:solidFill>
            </a:endParaRPr>
          </a:p>
          <a:p>
            <a:pPr eaLnBrk="1" hangingPunct="1"/>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charRg st="0" end="26"/>
                                            </p:txEl>
                                          </p:spTgt>
                                        </p:tgtEl>
                                        <p:attrNameLst>
                                          <p:attrName>style.visibility</p:attrName>
                                        </p:attrNameLst>
                                      </p:cBhvr>
                                      <p:to>
                                        <p:strVal val="visible"/>
                                      </p:to>
                                    </p:set>
                                    <p:animEffect transition="in" filter="circle(in)">
                                      <p:cBhvr>
                                        <p:cTn id="7" dur="2000"/>
                                        <p:tgtEl>
                                          <p:spTgt spid="3">
                                            <p:txEl>
                                              <p:charRg st="0" end="26"/>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charRg st="26" end="58"/>
                                            </p:txEl>
                                          </p:spTgt>
                                        </p:tgtEl>
                                        <p:attrNameLst>
                                          <p:attrName>style.visibility</p:attrName>
                                        </p:attrNameLst>
                                      </p:cBhvr>
                                      <p:to>
                                        <p:strVal val="visible"/>
                                      </p:to>
                                    </p:set>
                                    <p:animEffect transition="in" filter="circle(in)">
                                      <p:cBhvr>
                                        <p:cTn id="10" dur="2000"/>
                                        <p:tgtEl>
                                          <p:spTgt spid="3">
                                            <p:txEl>
                                              <p:charRg st="26" end="58"/>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charRg st="58" end="96"/>
                                            </p:txEl>
                                          </p:spTgt>
                                        </p:tgtEl>
                                        <p:attrNameLst>
                                          <p:attrName>style.visibility</p:attrName>
                                        </p:attrNameLst>
                                      </p:cBhvr>
                                      <p:to>
                                        <p:strVal val="visible"/>
                                      </p:to>
                                    </p:set>
                                    <p:animEffect transition="in" filter="circle(in)">
                                      <p:cBhvr>
                                        <p:cTn id="13" dur="2000"/>
                                        <p:tgtEl>
                                          <p:spTgt spid="3">
                                            <p:txEl>
                                              <p:charRg st="58" end="96"/>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charRg st="96" end="112"/>
                                            </p:txEl>
                                          </p:spTgt>
                                        </p:tgtEl>
                                        <p:attrNameLst>
                                          <p:attrName>style.visibility</p:attrName>
                                        </p:attrNameLst>
                                      </p:cBhvr>
                                      <p:to>
                                        <p:strVal val="visible"/>
                                      </p:to>
                                    </p:set>
                                    <p:animEffect transition="in" filter="circle(in)">
                                      <p:cBhvr>
                                        <p:cTn id="16" dur="2000"/>
                                        <p:tgtEl>
                                          <p:spTgt spid="3">
                                            <p:txEl>
                                              <p:charRg st="96" end="112"/>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charRg st="112" end="138"/>
                                            </p:txEl>
                                          </p:spTgt>
                                        </p:tgtEl>
                                        <p:attrNameLst>
                                          <p:attrName>style.visibility</p:attrName>
                                        </p:attrNameLst>
                                      </p:cBhvr>
                                      <p:to>
                                        <p:strVal val="visible"/>
                                      </p:to>
                                    </p:set>
                                    <p:animEffect transition="in" filter="circle(in)">
                                      <p:cBhvr>
                                        <p:cTn id="19" dur="2000"/>
                                        <p:tgtEl>
                                          <p:spTgt spid="3">
                                            <p:txEl>
                                              <p:charRg st="112" end="138"/>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charRg st="138" end="170"/>
                                            </p:txEl>
                                          </p:spTgt>
                                        </p:tgtEl>
                                        <p:attrNameLst>
                                          <p:attrName>style.visibility</p:attrName>
                                        </p:attrNameLst>
                                      </p:cBhvr>
                                      <p:to>
                                        <p:strVal val="visible"/>
                                      </p:to>
                                    </p:set>
                                    <p:animEffect transition="in" filter="circle(in)">
                                      <p:cBhvr>
                                        <p:cTn id="22" dur="2000"/>
                                        <p:tgtEl>
                                          <p:spTgt spid="3">
                                            <p:txEl>
                                              <p:charRg st="138" end="170"/>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charRg st="170" end="211"/>
                                            </p:txEl>
                                          </p:spTgt>
                                        </p:tgtEl>
                                        <p:attrNameLst>
                                          <p:attrName>style.visibility</p:attrName>
                                        </p:attrNameLst>
                                      </p:cBhvr>
                                      <p:to>
                                        <p:strVal val="visible"/>
                                      </p:to>
                                    </p:set>
                                    <p:animEffect transition="in" filter="circle(in)">
                                      <p:cBhvr>
                                        <p:cTn id="25" dur="2000"/>
                                        <p:tgtEl>
                                          <p:spTgt spid="3">
                                            <p:txEl>
                                              <p:charRg st="170" end="211"/>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charRg st="211" end="227"/>
                                            </p:txEl>
                                          </p:spTgt>
                                        </p:tgtEl>
                                        <p:attrNameLst>
                                          <p:attrName>style.visibility</p:attrName>
                                        </p:attrNameLst>
                                      </p:cBhvr>
                                      <p:to>
                                        <p:strVal val="visible"/>
                                      </p:to>
                                    </p:set>
                                    <p:animEffect transition="in" filter="circle(in)">
                                      <p:cBhvr>
                                        <p:cTn id="28" dur="2000"/>
                                        <p:tgtEl>
                                          <p:spTgt spid="3">
                                            <p:txEl>
                                              <p:charRg st="211" end="2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4400" b="0" i="0" u="none" strike="noStrike" kern="1200" cap="none" spc="0" normalizeH="0" baseline="0" noProof="0" dirty="0" err="1" smtClean="0">
                <a:ln>
                  <a:noFill/>
                </a:ln>
                <a:solidFill>
                  <a:srgbClr val="C00000"/>
                </a:solidFill>
                <a:effectLst/>
                <a:uLnTx/>
                <a:uFillTx/>
                <a:latin typeface="Berlin Sans FB" panose="020E0602020502020306" pitchFamily="34" charset="0"/>
                <a:ea typeface="+mj-ea"/>
                <a:cs typeface="+mj-cs"/>
              </a:rPr>
              <a:t>Perubahan</a:t>
            </a:r>
            <a:r>
              <a:rPr kumimoji="0" lang="en-US" sz="4400" b="0" i="0" u="none" strike="noStrike" kern="1200" cap="none" spc="0" normalizeH="0" baseline="0" noProof="0" dirty="0" smtClean="0">
                <a:ln>
                  <a:noFill/>
                </a:ln>
                <a:solidFill>
                  <a:srgbClr val="C00000"/>
                </a:solidFill>
                <a:effectLst/>
                <a:uLnTx/>
                <a:uFillTx/>
                <a:latin typeface="Berlin Sans FB" panose="020E0602020502020306" pitchFamily="34" charset="0"/>
                <a:ea typeface="+mj-ea"/>
                <a:cs typeface="+mj-cs"/>
              </a:rPr>
              <a:t> data </a:t>
            </a:r>
            <a:r>
              <a:rPr kumimoji="0" lang="en-US" sz="4400" b="0" i="0" u="none" strike="noStrike" kern="1200" cap="none" spc="0" normalizeH="0" baseline="0" noProof="0" dirty="0" err="1" smtClean="0">
                <a:ln>
                  <a:noFill/>
                </a:ln>
                <a:solidFill>
                  <a:srgbClr val="C00000"/>
                </a:solidFill>
                <a:effectLst/>
                <a:uLnTx/>
                <a:uFillTx/>
                <a:latin typeface="Berlin Sans FB" panose="020E0602020502020306" pitchFamily="34" charset="0"/>
                <a:ea typeface="+mj-ea"/>
                <a:cs typeface="+mj-cs"/>
              </a:rPr>
              <a:t>menjadi</a:t>
            </a:r>
            <a:r>
              <a:rPr kumimoji="0" lang="en-US" sz="4400" b="0" i="0" u="none" strike="noStrike" kern="1200" cap="none" spc="0" normalizeH="0" baseline="0" noProof="0" dirty="0" smtClean="0">
                <a:ln>
                  <a:noFill/>
                </a:ln>
                <a:solidFill>
                  <a:srgbClr val="C00000"/>
                </a:solidFill>
                <a:effectLst/>
                <a:uLnTx/>
                <a:uFillTx/>
                <a:latin typeface="Berlin Sans FB" panose="020E0602020502020306" pitchFamily="34" charset="0"/>
                <a:ea typeface="+mj-ea"/>
                <a:cs typeface="+mj-cs"/>
              </a:rPr>
              <a:t> </a:t>
            </a:r>
            <a:r>
              <a:rPr kumimoji="0" lang="en-US" sz="4400" b="0" i="0" u="none" strike="noStrike" kern="1200" cap="none" spc="0" normalizeH="0" baseline="0" noProof="0" dirty="0" err="1" smtClean="0">
                <a:ln>
                  <a:noFill/>
                </a:ln>
                <a:solidFill>
                  <a:srgbClr val="C00000"/>
                </a:solidFill>
                <a:effectLst/>
                <a:uLnTx/>
                <a:uFillTx/>
                <a:latin typeface="Berlin Sans FB" panose="020E0602020502020306" pitchFamily="34" charset="0"/>
                <a:ea typeface="+mj-ea"/>
                <a:cs typeface="+mj-cs"/>
              </a:rPr>
              <a:t>Informasi</a:t>
            </a:r>
            <a:endParaRPr kumimoji="0" lang="en-US" sz="4400" b="0" i="0" u="none" strike="noStrike" kern="1200" cap="none" spc="0" normalizeH="0" baseline="0" noProof="0" dirty="0" smtClean="0">
              <a:ln>
                <a:noFill/>
              </a:ln>
              <a:solidFill>
                <a:srgbClr val="C00000"/>
              </a:solidFill>
              <a:effectLst/>
              <a:uLnTx/>
              <a:uFillTx/>
              <a:latin typeface="Berlin Sans FB" panose="020E0602020502020306" pitchFamily="34" charset="0"/>
              <a:ea typeface="+mj-ea"/>
              <a:cs typeface="+mj-cs"/>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wrap="square" lIns="91440" tIns="45720" rIns="91440" bIns="45720" numCol="1" rtlCol="0" anchor="ctr" anchorCtr="0" compatLnSpc="1">
            <a:normAutofit fontScale="90000"/>
          </a:bodyPr>
          <a:lstStyle/>
          <a:p>
            <a:pPr marL="0" marR="0" lvl="0" indent="0" algn="r" defTabSz="914400" rtl="0" eaLnBrk="1" fontAlgn="auto" latinLnBrk="0" hangingPunct="1">
              <a:lnSpc>
                <a:spcPct val="100000"/>
              </a:lnSpc>
              <a:spcBef>
                <a:spcPct val="0"/>
              </a:spcBef>
              <a:spcAft>
                <a:spcPts val="0"/>
              </a:spcAft>
              <a:buClrTx/>
              <a:buSzTx/>
              <a:buFontTx/>
              <a:buNone/>
              <a:defRPr/>
            </a:pPr>
            <a:r>
              <a:rPr kumimoji="0" lang="en-US" sz="4400" b="1" i="0" u="none" strike="noStrike" kern="1200" cap="none" spc="0" normalizeH="0" baseline="0" noProof="0" dirty="0" smtClean="0">
                <a:ln>
                  <a:noFill/>
                </a:ln>
                <a:solidFill>
                  <a:schemeClr val="tx1"/>
                </a:solidFill>
                <a:effectLst/>
                <a:uLnTx/>
                <a:uFillTx/>
                <a:latin typeface="+mj-lt"/>
                <a:ea typeface="+mj-ea"/>
                <a:cs typeface="+mj-cs"/>
              </a:rPr>
              <a:t>TUJUAN ANALISIS </a:t>
            </a:r>
            <a:br>
              <a:rPr kumimoji="0" lang="en-US" sz="4400" b="1" i="0" u="none" strike="noStrike" kern="1200" cap="none" spc="0" normalizeH="0" baseline="0" noProof="0" dirty="0" smtClean="0">
                <a:ln>
                  <a:noFill/>
                </a:ln>
                <a:solidFill>
                  <a:schemeClr val="tx1"/>
                </a:solidFill>
                <a:effectLst/>
                <a:uLnTx/>
                <a:uFillTx/>
                <a:latin typeface="+mj-lt"/>
                <a:ea typeface="+mj-ea"/>
                <a:cs typeface="+mj-cs"/>
              </a:rPr>
            </a:br>
            <a:r>
              <a:rPr kumimoji="0" lang="en-US" sz="4400" b="1" i="0" u="none" strike="noStrike" kern="1200" cap="none" spc="0" normalizeH="0" baseline="0" noProof="0" dirty="0" smtClean="0">
                <a:ln>
                  <a:noFill/>
                </a:ln>
                <a:solidFill>
                  <a:schemeClr val="tx1"/>
                </a:solidFill>
                <a:effectLst/>
                <a:uLnTx/>
                <a:uFillTx/>
                <a:latin typeface="+mj-lt"/>
                <a:ea typeface="+mj-ea"/>
                <a:cs typeface="+mj-cs"/>
              </a:rPr>
              <a:t>LAPORAN KEUANGAN</a:t>
            </a:r>
            <a:endParaRPr kumimoji="0" lang="en-US" sz="44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3" name="Content Placeholder 2"/>
          <p:cNvSpPr>
            <a:spLocks noGrp="1"/>
          </p:cNvSpPr>
          <p:nvPr>
            <p:ph idx="1"/>
          </p:nvPr>
        </p:nvSpPr>
        <p:spPr/>
        <p:txBody>
          <a:bodyPr vert="horz" wrap="square" lIns="91440" tIns="45720" rIns="91440" bIns="45720" numCol="1" rtlCol="0" anchor="t" anchorCtr="0" compatLnSpc="1">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1" u="none" strike="noStrike" kern="1200" cap="none" spc="0" normalizeH="0" baseline="0" noProof="0" dirty="0" smtClean="0">
                <a:ln>
                  <a:noFill/>
                </a:ln>
                <a:solidFill>
                  <a:srgbClr val="FF0000"/>
                </a:solidFill>
                <a:effectLst/>
                <a:uLnTx/>
                <a:uFillTx/>
                <a:latin typeface="+mn-lt"/>
                <a:ea typeface="+mn-ea"/>
                <a:cs typeface="+mn-cs"/>
              </a:rPr>
              <a:t>Screening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dilakukan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dengan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melihat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secara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analitis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laporan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keuangan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dengan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tujuan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memilih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kemungkinan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investasi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merger</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1" u="none" strike="noStrike" kern="1200" cap="none" spc="0" normalizeH="0" baseline="0" noProof="0" dirty="0" smtClean="0">
                <a:ln>
                  <a:noFill/>
                </a:ln>
                <a:solidFill>
                  <a:srgbClr val="FF0000"/>
                </a:solidFill>
                <a:effectLst/>
                <a:uLnTx/>
                <a:uFillTx/>
                <a:latin typeface="+mn-lt"/>
                <a:ea typeface="+mn-ea"/>
                <a:cs typeface="+mn-cs"/>
              </a:rPr>
              <a:t>Forecasting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digunakan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meramalkan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kondisi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perusahaan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masa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dating</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1" u="none" strike="noStrike" kern="1200" cap="none" spc="0" normalizeH="0" baseline="0" noProof="0" dirty="0" smtClean="0">
                <a:ln>
                  <a:noFill/>
                </a:ln>
                <a:solidFill>
                  <a:srgbClr val="FF0000"/>
                </a:solidFill>
                <a:effectLst/>
                <a:uLnTx/>
                <a:uFillTx/>
                <a:latin typeface="+mn-lt"/>
                <a:ea typeface="+mn-ea"/>
                <a:cs typeface="+mn-cs"/>
              </a:rPr>
              <a:t>Diagnosis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dimaksudkan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melihat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kemungkinan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adanya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masalah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terjadi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baik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dalam</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manajemen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operasi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keuangan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masalah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lain</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1" u="none" strike="noStrike" kern="1200" cap="none" spc="0" normalizeH="0" baseline="0" noProof="0" dirty="0" smtClean="0">
                <a:ln>
                  <a:noFill/>
                </a:ln>
                <a:solidFill>
                  <a:srgbClr val="FF0000"/>
                </a:solidFill>
                <a:effectLst/>
                <a:uLnTx/>
                <a:uFillTx/>
                <a:latin typeface="+mn-lt"/>
                <a:ea typeface="+mn-ea"/>
                <a:cs typeface="+mn-cs"/>
              </a:rPr>
              <a:t>Evaluation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dilakukan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menilai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prestasi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manajemen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operasional</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efisiensi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dll</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Sumber</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 : Bernstein </a:t>
            </a: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dalam</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Harahap</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 2004                 </a:t>
            </a: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Analisis</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Laporan</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1" i="0" u="none" strike="noStrike" kern="1200" cap="none" spc="0" normalizeH="0" baseline="0" noProof="0" dirty="0" err="1" smtClean="0">
                <a:ln>
                  <a:noFill/>
                </a:ln>
                <a:solidFill>
                  <a:srgbClr val="00B050"/>
                </a:solidFill>
                <a:effectLst/>
                <a:uLnTx/>
                <a:uFillTx/>
                <a:latin typeface="+mn-lt"/>
                <a:ea typeface="+mn-ea"/>
                <a:cs typeface="+mn-cs"/>
              </a:rPr>
              <a:t>Keuangan</a:t>
            </a:r>
            <a:endParaRPr kumimoji="0" lang="en-US" sz="3200" b="1" i="0" u="none" strike="noStrike" kern="1200" cap="none" spc="0" normalizeH="0" baseline="0" noProof="0" dirty="0" smtClean="0">
              <a:ln>
                <a:noFill/>
              </a:ln>
              <a:solidFill>
                <a:srgbClr val="00B05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charRg st="0" end="131"/>
                                            </p:txEl>
                                          </p:spTgt>
                                        </p:tgtEl>
                                        <p:attrNameLst>
                                          <p:attrName>style.visibility</p:attrName>
                                        </p:attrNameLst>
                                      </p:cBhvr>
                                      <p:to>
                                        <p:strVal val="visible"/>
                                      </p:to>
                                    </p:set>
                                    <p:animEffect transition="in" filter="blinds(horizontal)">
                                      <p:cBhvr>
                                        <p:cTn id="7" dur="500"/>
                                        <p:tgtEl>
                                          <p:spTgt spid="3">
                                            <p:txEl>
                                              <p:charRg st="0" end="13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charRg st="131" end="215"/>
                                            </p:txEl>
                                          </p:spTgt>
                                        </p:tgtEl>
                                        <p:attrNameLst>
                                          <p:attrName>style.visibility</p:attrName>
                                        </p:attrNameLst>
                                      </p:cBhvr>
                                      <p:to>
                                        <p:strVal val="visible"/>
                                      </p:to>
                                    </p:set>
                                    <p:animEffect transition="in" filter="blinds(horizontal)">
                                      <p:cBhvr>
                                        <p:cTn id="12" dur="500"/>
                                        <p:tgtEl>
                                          <p:spTgt spid="3">
                                            <p:txEl>
                                              <p:charRg st="131" end="21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charRg st="215" end="350"/>
                                            </p:txEl>
                                          </p:spTgt>
                                        </p:tgtEl>
                                        <p:attrNameLst>
                                          <p:attrName>style.visibility</p:attrName>
                                        </p:attrNameLst>
                                      </p:cBhvr>
                                      <p:to>
                                        <p:strVal val="visible"/>
                                      </p:to>
                                    </p:set>
                                    <p:animEffect transition="in" filter="blinds(horizontal)">
                                      <p:cBhvr>
                                        <p:cTn id="17" dur="500"/>
                                        <p:tgtEl>
                                          <p:spTgt spid="3">
                                            <p:txEl>
                                              <p:charRg st="215" end="35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charRg st="350" end="435"/>
                                            </p:txEl>
                                          </p:spTgt>
                                        </p:tgtEl>
                                        <p:attrNameLst>
                                          <p:attrName>style.visibility</p:attrName>
                                        </p:attrNameLst>
                                      </p:cBhvr>
                                      <p:to>
                                        <p:strVal val="visible"/>
                                      </p:to>
                                    </p:set>
                                    <p:animEffect transition="in" filter="blinds(horizontal)">
                                      <p:cBhvr>
                                        <p:cTn id="22" dur="500"/>
                                        <p:tgtEl>
                                          <p:spTgt spid="3">
                                            <p:txEl>
                                              <p:charRg st="350" end="43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charRg st="435" end="516"/>
                                            </p:txEl>
                                          </p:spTgt>
                                        </p:tgtEl>
                                        <p:attrNameLst>
                                          <p:attrName>style.visibility</p:attrName>
                                        </p:attrNameLst>
                                      </p:cBhvr>
                                      <p:to>
                                        <p:strVal val="visible"/>
                                      </p:to>
                                    </p:set>
                                    <p:animEffect transition="in" filter="blinds(horizontal)">
                                      <p:cBhvr>
                                        <p:cTn id="27" dur="500"/>
                                        <p:tgtEl>
                                          <p:spTgt spid="3">
                                            <p:txEl>
                                              <p:charRg st="435" end="5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wrap="square" lIns="91440" tIns="45720" rIns="91440" bIns="45720" numCol="1" rtlCol="0" anchor="ctr" anchorCtr="0" compatLnSpc="1">
            <a:normAutofit fontScale="90000"/>
          </a:bodyPr>
          <a:lstStyle/>
          <a:p>
            <a:pPr marL="0" marR="0" lvl="0" indent="0" algn="r" defTabSz="914400" rtl="0" eaLnBrk="1" fontAlgn="auto" latinLnBrk="0" hangingPunct="1">
              <a:lnSpc>
                <a:spcPct val="100000"/>
              </a:lnSpc>
              <a:spcBef>
                <a:spcPct val="0"/>
              </a:spcBef>
              <a:spcAft>
                <a:spcPts val="0"/>
              </a:spcAft>
              <a:buClrTx/>
              <a:buSzTx/>
              <a:buFontTx/>
              <a:buNone/>
              <a:defRPr/>
            </a:pPr>
            <a:r>
              <a:rPr kumimoji="0" lang="en-US" sz="4400" b="1" i="0" u="none" strike="noStrike" kern="1200" cap="none" spc="0" normalizeH="0" baseline="0" noProof="0" dirty="0" smtClean="0">
                <a:ln>
                  <a:noFill/>
                </a:ln>
                <a:solidFill>
                  <a:srgbClr val="FF0000"/>
                </a:solidFill>
                <a:effectLst/>
                <a:uLnTx/>
                <a:uFillTx/>
                <a:latin typeface="+mj-lt"/>
                <a:ea typeface="+mj-ea"/>
                <a:cs typeface="+mj-cs"/>
              </a:rPr>
              <a:t>SIFAT ANALISIS </a:t>
            </a:r>
            <a:br>
              <a:rPr kumimoji="0" lang="en-US" sz="4400" b="1" i="0" u="none" strike="noStrike" kern="1200" cap="none" spc="0" normalizeH="0" baseline="0" noProof="0" dirty="0" smtClean="0">
                <a:ln>
                  <a:noFill/>
                </a:ln>
                <a:solidFill>
                  <a:srgbClr val="FF0000"/>
                </a:solidFill>
                <a:effectLst/>
                <a:uLnTx/>
                <a:uFillTx/>
                <a:latin typeface="+mj-lt"/>
                <a:ea typeface="+mj-ea"/>
                <a:cs typeface="+mj-cs"/>
              </a:rPr>
            </a:br>
            <a:r>
              <a:rPr kumimoji="0" lang="en-US" sz="4400" b="1" i="0" u="none" strike="noStrike" kern="1200" cap="none" spc="0" normalizeH="0" baseline="0" noProof="0" dirty="0" smtClean="0">
                <a:ln>
                  <a:noFill/>
                </a:ln>
                <a:solidFill>
                  <a:srgbClr val="FF0000"/>
                </a:solidFill>
                <a:effectLst/>
                <a:uLnTx/>
                <a:uFillTx/>
                <a:latin typeface="+mj-lt"/>
                <a:ea typeface="+mj-ea"/>
                <a:cs typeface="+mj-cs"/>
              </a:rPr>
              <a:t>LAPORAN KEUANGAN</a:t>
            </a:r>
            <a:endParaRPr kumimoji="0" lang="en-US" sz="4400" b="1" i="0" u="none" strike="noStrike" kern="1200" cap="none" spc="0" normalizeH="0" baseline="0" noProof="0" dirty="0" smtClean="0">
              <a:ln>
                <a:noFill/>
              </a:ln>
              <a:solidFill>
                <a:srgbClr val="FF0000"/>
              </a:solidFill>
              <a:effectLst/>
              <a:uLnTx/>
              <a:uFillTx/>
              <a:latin typeface="+mj-lt"/>
              <a:ea typeface="+mj-ea"/>
              <a:cs typeface="+mj-cs"/>
            </a:endParaRPr>
          </a:p>
        </p:txBody>
      </p:sp>
      <p:sp>
        <p:nvSpPr>
          <p:cNvPr id="3" name="Content Placeholder 2"/>
          <p:cNvSpPr>
            <a:spLocks noGrp="1"/>
          </p:cNvSpPr>
          <p:nvPr>
            <p:ph idx="1"/>
          </p:nvPr>
        </p:nvSpPr>
        <p:spPr/>
        <p:txBody>
          <a:bodyPr vert="horz" wrap="square" lIns="91440" tIns="45720" rIns="91440" bIns="45720" numCol="1" rtlCol="0" anchor="t" anchorCtr="0" compatLnSpc="1">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Fokus</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laporan</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adalah</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lap.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Laba</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rugi</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Neraca</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Arus</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Kas</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yang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merupakan</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akumulasi</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transaksi</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dari</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kejadian</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masa</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lalu</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historis</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dan</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penyebab</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terjadinya</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dalam</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suatu</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entitas</a:t>
            </a:r>
            <a:r>
              <a:rPr kumimoji="0" lang="en-US" sz="3200" b="0" i="0" u="none" strike="noStrike" kern="1200" cap="none" spc="0" normalizeH="0" baseline="0" noProof="0" dirty="0" smtClean="0">
                <a:ln>
                  <a:noFill/>
                </a:ln>
                <a:solidFill>
                  <a:srgbClr val="00B05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00B050"/>
                </a:solidFill>
                <a:effectLst/>
                <a:uLnTx/>
                <a:uFillTx/>
                <a:latin typeface="+mn-lt"/>
                <a:ea typeface="+mn-ea"/>
                <a:cs typeface="+mn-cs"/>
              </a:rPr>
              <a:t>ekonomi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Prediksi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analisa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harus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mengkaji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implikasi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kejadian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sudah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berlalu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terhadap</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dampak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prospek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perkembangan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keuangan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entitas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ekonomi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masa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dating.</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defRPr/>
            </a:pP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Dasar</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analisis</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adalah</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laporan</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keuangan</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yang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memiliki</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sifat</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dan</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prinsip</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tersendiri</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sehingga</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hasil</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analisis</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sangat</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tergantung</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pada</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kualitas</a:t>
            </a:r>
            <a:r>
              <a:rPr kumimoji="0" lang="en-US" sz="3200" b="0" i="0" u="none" strike="noStrike" kern="1200" cap="none" spc="0" normalizeH="0" baseline="0" noProof="0" dirty="0" smtClean="0">
                <a:ln>
                  <a:noFill/>
                </a:ln>
                <a:solidFill>
                  <a:srgbClr val="7030A0"/>
                </a:solidFill>
                <a:effectLst/>
                <a:uLnTx/>
                <a:uFillTx/>
                <a:latin typeface="+mn-lt"/>
                <a:ea typeface="+mn-ea"/>
                <a:cs typeface="+mn-cs"/>
              </a:rPr>
              <a:t> </a:t>
            </a:r>
            <a:r>
              <a:rPr kumimoji="0" lang="en-US" sz="3200" b="0" i="0" u="none" strike="noStrike" kern="1200" cap="none" spc="0" normalizeH="0" baseline="0" noProof="0" dirty="0" err="1" smtClean="0">
                <a:ln>
                  <a:noFill/>
                </a:ln>
                <a:solidFill>
                  <a:srgbClr val="7030A0"/>
                </a:solidFill>
                <a:effectLst/>
                <a:uLnTx/>
                <a:uFillTx/>
                <a:latin typeface="+mn-lt"/>
                <a:ea typeface="+mn-ea"/>
                <a:cs typeface="+mn-cs"/>
              </a:rPr>
              <a:t>laporan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charRg st="0" end="179"/>
                                            </p:txEl>
                                          </p:spTgt>
                                        </p:tgtEl>
                                        <p:attrNameLst>
                                          <p:attrName>style.visibility</p:attrName>
                                        </p:attrNameLst>
                                      </p:cBhvr>
                                      <p:to>
                                        <p:strVal val="visible"/>
                                      </p:to>
                                    </p:set>
                                    <p:animEffect transition="in" filter="box(in)">
                                      <p:cBhvr>
                                        <p:cTn id="7" dur="500"/>
                                        <p:tgtEl>
                                          <p:spTgt spid="3">
                                            <p:txEl>
                                              <p:charRg st="0" end="179"/>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charRg st="179" end="343"/>
                                            </p:txEl>
                                          </p:spTgt>
                                        </p:tgtEl>
                                        <p:attrNameLst>
                                          <p:attrName>style.visibility</p:attrName>
                                        </p:attrNameLst>
                                      </p:cBhvr>
                                      <p:to>
                                        <p:strVal val="visible"/>
                                      </p:to>
                                    </p:set>
                                    <p:animEffect transition="in" filter="box(in)">
                                      <p:cBhvr>
                                        <p:cTn id="12" dur="500"/>
                                        <p:tgtEl>
                                          <p:spTgt spid="3">
                                            <p:txEl>
                                              <p:charRg st="179" end="34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charRg st="343" end="490"/>
                                            </p:txEl>
                                          </p:spTgt>
                                        </p:tgtEl>
                                        <p:attrNameLst>
                                          <p:attrName>style.visibility</p:attrName>
                                        </p:attrNameLst>
                                      </p:cBhvr>
                                      <p:to>
                                        <p:strVal val="visible"/>
                                      </p:to>
                                    </p:set>
                                    <p:animEffect transition="in" filter="box(in)">
                                      <p:cBhvr>
                                        <p:cTn id="17" dur="500"/>
                                        <p:tgtEl>
                                          <p:spTgt spid="3">
                                            <p:txEl>
                                              <p:charRg st="343" end="4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Title 1"/>
          <p:cNvSpPr>
            <a:spLocks noGrp="1"/>
          </p:cNvSpPr>
          <p:nvPr>
            <p:ph type="title"/>
          </p:nvPr>
        </p:nvSpPr>
        <p:spPr>
          <a:ln/>
        </p:spPr>
        <p:txBody>
          <a:bodyPr vert="horz" wrap="square" lIns="91440" tIns="45720" rIns="91440" bIns="45720" anchor="ctr" anchorCtr="0"/>
          <a:p>
            <a:pPr algn="r" eaLnBrk="1" hangingPunct="1">
              <a:buNone/>
            </a:pPr>
            <a:r>
              <a:rPr b="1" dirty="0"/>
              <a:t>Teknis Analisis </a:t>
            </a:r>
            <a:br>
              <a:rPr b="1" dirty="0"/>
            </a:br>
            <a:r>
              <a:rPr b="1" dirty="0"/>
              <a:t>Laporan Keuangan</a:t>
            </a:r>
            <a:endParaRPr dirty="0"/>
          </a:p>
        </p:txBody>
      </p:sp>
      <p:sp>
        <p:nvSpPr>
          <p:cNvPr id="3" name="Content Placeholder 2"/>
          <p:cNvSpPr>
            <a:spLocks noGrp="1"/>
          </p:cNvSpPr>
          <p:nvPr>
            <p:ph idx="1"/>
          </p:nvPr>
        </p:nvSpPr>
        <p:spPr>
          <a:ln/>
        </p:spPr>
        <p:txBody>
          <a:bodyPr vert="horz" wrap="square" lIns="91440" tIns="45720" rIns="91440" bIns="45720" anchor="t" anchorCtr="0"/>
          <a:p>
            <a:pPr algn="r" eaLnBrk="1" hangingPunct="1"/>
            <a:r>
              <a:rPr b="1" dirty="0"/>
              <a:t>Perbandingan Laporan Keuangan</a:t>
            </a:r>
            <a:endParaRPr b="1" dirty="0"/>
          </a:p>
          <a:p>
            <a:pPr algn="r" eaLnBrk="1" hangingPunct="1"/>
            <a:r>
              <a:rPr b="1" dirty="0"/>
              <a:t>Analisa Trend</a:t>
            </a:r>
            <a:endParaRPr b="1" dirty="0"/>
          </a:p>
          <a:p>
            <a:pPr algn="r" eaLnBrk="1" hangingPunct="1"/>
            <a:r>
              <a:rPr b="1" dirty="0"/>
              <a:t>Analisa Ratio</a:t>
            </a:r>
            <a:endParaRPr b="1" dirty="0"/>
          </a:p>
          <a:p>
            <a:pPr algn="r" eaLnBrk="1" hangingPunct="1"/>
            <a:r>
              <a:rPr b="1" dirty="0"/>
              <a:t>Analisis Khusus (Ramalan Kas, Perub. Posisi Keuangan, etc)</a:t>
            </a:r>
            <a:endParaRPr b="1" dirty="0"/>
          </a:p>
          <a:p>
            <a:pPr eaLnBrk="1" hangingPunct="1"/>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charRg st="0" end="30"/>
                                            </p:txEl>
                                          </p:spTgt>
                                        </p:tgtEl>
                                        <p:attrNameLst>
                                          <p:attrName>style.visibility</p:attrName>
                                        </p:attrNameLst>
                                      </p:cBhvr>
                                      <p:to>
                                        <p:strVal val="visible"/>
                                      </p:to>
                                    </p:set>
                                    <p:animEffect transition="in" filter="checkerboard(across)">
                                      <p:cBhvr>
                                        <p:cTn id="7" dur="500"/>
                                        <p:tgtEl>
                                          <p:spTgt spid="3">
                                            <p:txEl>
                                              <p:charRg st="0" end="3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charRg st="30" end="44"/>
                                            </p:txEl>
                                          </p:spTgt>
                                        </p:tgtEl>
                                        <p:attrNameLst>
                                          <p:attrName>style.visibility</p:attrName>
                                        </p:attrNameLst>
                                      </p:cBhvr>
                                      <p:to>
                                        <p:strVal val="visible"/>
                                      </p:to>
                                    </p:set>
                                    <p:animEffect transition="in" filter="checkerboard(across)">
                                      <p:cBhvr>
                                        <p:cTn id="12" dur="500"/>
                                        <p:tgtEl>
                                          <p:spTgt spid="3">
                                            <p:txEl>
                                              <p:charRg st="30" end="4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charRg st="44" end="58"/>
                                            </p:txEl>
                                          </p:spTgt>
                                        </p:tgtEl>
                                        <p:attrNameLst>
                                          <p:attrName>style.visibility</p:attrName>
                                        </p:attrNameLst>
                                      </p:cBhvr>
                                      <p:to>
                                        <p:strVal val="visible"/>
                                      </p:to>
                                    </p:set>
                                    <p:animEffect transition="in" filter="checkerboard(across)">
                                      <p:cBhvr>
                                        <p:cTn id="17" dur="500"/>
                                        <p:tgtEl>
                                          <p:spTgt spid="3">
                                            <p:txEl>
                                              <p:charRg st="44" end="5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charRg st="58" end="117"/>
                                            </p:txEl>
                                          </p:spTgt>
                                        </p:tgtEl>
                                        <p:attrNameLst>
                                          <p:attrName>style.visibility</p:attrName>
                                        </p:attrNameLst>
                                      </p:cBhvr>
                                      <p:to>
                                        <p:strVal val="visible"/>
                                      </p:to>
                                    </p:set>
                                    <p:animEffect transition="in" filter="checkerboard(across)">
                                      <p:cBhvr>
                                        <p:cTn id="22" dur="500"/>
                                        <p:tgtEl>
                                          <p:spTgt spid="3">
                                            <p:txEl>
                                              <p:charRg st="58" end="1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itle 1"/>
          <p:cNvSpPr>
            <a:spLocks noGrp="1"/>
          </p:cNvSpPr>
          <p:nvPr>
            <p:ph type="title"/>
          </p:nvPr>
        </p:nvSpPr>
        <p:spPr>
          <a:ln/>
        </p:spPr>
        <p:txBody>
          <a:bodyPr vert="horz" wrap="square" lIns="91440" tIns="45720" rIns="91440" bIns="45720" anchor="ctr" anchorCtr="0"/>
          <a:p>
            <a:pPr algn="r" eaLnBrk="1" hangingPunct="1">
              <a:buNone/>
            </a:pPr>
            <a:r>
              <a:rPr dirty="0"/>
              <a:t>PERBANDINGAN LAP. KEUANGAN</a:t>
            </a:r>
            <a:endParaRPr dirty="0"/>
          </a:p>
        </p:txBody>
      </p:sp>
      <p:sp>
        <p:nvSpPr>
          <p:cNvPr id="8195" name="Content Placeholder 2"/>
          <p:cNvSpPr>
            <a:spLocks noGrp="1"/>
          </p:cNvSpPr>
          <p:nvPr>
            <p:ph idx="1"/>
          </p:nvPr>
        </p:nvSpPr>
        <p:spPr>
          <a:ln/>
        </p:spPr>
        <p:txBody>
          <a:bodyPr vert="horz" wrap="square" lIns="91440" tIns="45720" rIns="91440" bIns="45720" anchor="t" anchorCtr="0"/>
          <a:p>
            <a:pPr eaLnBrk="1" hangingPunct="1"/>
            <a:r>
              <a:rPr dirty="0"/>
              <a:t>Membandingkan laporan keuangan dalam beberapa tahun (Horisontal). </a:t>
            </a:r>
            <a:endParaRPr dirty="0"/>
          </a:p>
          <a:p>
            <a:pPr eaLnBrk="1" hangingPunct="1"/>
            <a:r>
              <a:rPr dirty="0"/>
              <a:t>Perbandingan satu tahun buku atau lebih atas unsur-unsur yang terdapat dalam laporan keuangan.</a:t>
            </a:r>
            <a:endParaRPr dirty="0"/>
          </a:p>
          <a:p>
            <a:pPr eaLnBrk="1" hangingPunct="1"/>
            <a:r>
              <a:rPr dirty="0"/>
              <a:t>Perbandingan dengan Perusahaan Sejenis</a:t>
            </a:r>
            <a:endParaRPr dirty="0"/>
          </a:p>
          <a:p>
            <a:pPr eaLnBrk="1" hangingPunct="1"/>
            <a:r>
              <a:rPr dirty="0"/>
              <a:t>Perbandingan dengan rata-rata industry.</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itle 1"/>
          <p:cNvSpPr>
            <a:spLocks noGrp="1"/>
          </p:cNvSpPr>
          <p:nvPr>
            <p:ph type="title"/>
          </p:nvPr>
        </p:nvSpPr>
        <p:spPr>
          <a:ln/>
        </p:spPr>
        <p:txBody>
          <a:bodyPr vert="horz" wrap="square" lIns="91440" tIns="45720" rIns="91440" bIns="45720" anchor="ctr" anchorCtr="0"/>
          <a:p>
            <a:pPr algn="r" eaLnBrk="1" hangingPunct="1">
              <a:buNone/>
            </a:pPr>
            <a:br>
              <a:rPr sz="4000" dirty="0"/>
            </a:br>
            <a:r>
              <a:rPr sz="4000" dirty="0"/>
              <a:t>A. Perbandingan satu tahun atau lebih Unsur-2 dalam Laporan Keuangan</a:t>
            </a:r>
            <a:br>
              <a:rPr dirty="0"/>
            </a:br>
            <a:endParaRPr dirty="0"/>
          </a:p>
        </p:txBody>
      </p:sp>
      <p:graphicFrame>
        <p:nvGraphicFramePr>
          <p:cNvPr id="4" name="Content Placeholder 3"/>
          <p:cNvGraphicFramePr>
            <a:graphicFrameLocks noGrp="1"/>
          </p:cNvGraphicFramePr>
          <p:nvPr>
            <p:ph idx="1"/>
          </p:nvPr>
        </p:nvGraphicFramePr>
        <p:xfrm>
          <a:off x="381000" y="2286000"/>
          <a:ext cx="8229600" cy="2595563"/>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algn="ctr"/>
                      <a:r>
                        <a:rPr lang="en-US" dirty="0" smtClean="0"/>
                        <a:t>ASSET</a:t>
                      </a:r>
                      <a:endParaRPr lang="en-US" dirty="0"/>
                    </a:p>
                  </a:txBody>
                  <a:tcPr/>
                </a:tc>
                <a:tc gridSpan="2">
                  <a:txBody>
                    <a:bodyPr/>
                    <a:lstStyle/>
                    <a:p>
                      <a:pPr algn="ctr"/>
                      <a:r>
                        <a:rPr lang="en-US" dirty="0" smtClean="0"/>
                        <a:t>2010</a:t>
                      </a:r>
                      <a:endParaRPr lang="en-US" dirty="0"/>
                    </a:p>
                  </a:txBody>
                  <a:tcPr/>
                </a:tc>
                <a:tc hMerge="1">
                  <a:tcPr/>
                </a:tc>
                <a:tc gridSpan="2">
                  <a:txBody>
                    <a:bodyPr/>
                    <a:lstStyle/>
                    <a:p>
                      <a:pPr algn="ctr"/>
                      <a:r>
                        <a:rPr lang="en-US" dirty="0" smtClean="0"/>
                        <a:t>2009</a:t>
                      </a:r>
                      <a:endParaRPr lang="en-US" dirty="0"/>
                    </a:p>
                  </a:txBody>
                  <a:tcPr/>
                </a:tc>
                <a:tc hMerge="1">
                  <a:tcPr/>
                </a:tc>
              </a:tr>
              <a:tr h="370840">
                <a:tc>
                  <a:txBody>
                    <a:bodyPr/>
                    <a:lstStyle/>
                    <a:p>
                      <a:pPr algn="ctr"/>
                      <a:r>
                        <a:rPr lang="en-US" dirty="0" smtClean="0"/>
                        <a:t>PERUSAHAAN</a:t>
                      </a:r>
                      <a:endParaRPr lang="en-US" dirty="0"/>
                    </a:p>
                  </a:txBody>
                  <a:tcPr/>
                </a:tc>
                <a:tc>
                  <a:txBody>
                    <a:bodyPr/>
                    <a:lstStyle/>
                    <a:p>
                      <a:pPr algn="ctr"/>
                      <a:r>
                        <a:rPr lang="en-US" dirty="0" smtClean="0"/>
                        <a:t>JUMLAH</a:t>
                      </a:r>
                      <a:endParaRPr lang="en-US" dirty="0"/>
                    </a:p>
                  </a:txBody>
                  <a:tcPr/>
                </a:tc>
                <a:tc>
                  <a:txBody>
                    <a:bodyPr/>
                    <a:lstStyle/>
                    <a:p>
                      <a:pPr algn="ctr"/>
                      <a:r>
                        <a:rPr lang="en-US" dirty="0" smtClean="0"/>
                        <a:t>%</a:t>
                      </a:r>
                      <a:endParaRPr lang="en-US" dirty="0"/>
                    </a:p>
                  </a:txBody>
                  <a:tcPr/>
                </a:tc>
                <a:tc>
                  <a:txBody>
                    <a:bodyPr/>
                    <a:lstStyle/>
                    <a:p>
                      <a:pPr algn="ctr"/>
                      <a:r>
                        <a:rPr lang="en-US" dirty="0" smtClean="0"/>
                        <a:t>JUMLAH</a:t>
                      </a:r>
                      <a:endParaRPr lang="en-US" dirty="0"/>
                    </a:p>
                  </a:txBody>
                  <a:tcPr/>
                </a:tc>
                <a:tc>
                  <a:txBody>
                    <a:bodyPr/>
                    <a:lstStyle/>
                    <a:p>
                      <a:pPr algn="ctr"/>
                      <a:r>
                        <a:rPr lang="en-US" dirty="0" smtClean="0"/>
                        <a:t>%</a:t>
                      </a:r>
                      <a:endParaRPr lang="en-US" dirty="0"/>
                    </a:p>
                  </a:txBody>
                  <a:tcPr/>
                </a:tc>
              </a:tr>
              <a:tr h="370840">
                <a:tc>
                  <a:txBody>
                    <a:bodyPr/>
                    <a:lstStyle/>
                    <a:p>
                      <a:pP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ASS. LANCAR</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550.000.000</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48.3</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533.000.000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a:solidFill>
                            <a:srgbClr val="000000"/>
                          </a:solidFill>
                          <a:latin typeface="Calibri" panose="020F0502020204030204"/>
                          <a:ea typeface="Calibri" panose="020F0502020204030204"/>
                          <a:cs typeface="Times New Roman" panose="02020603050405020304"/>
                        </a:rPr>
                        <a:t>43.3</a:t>
                      </a:r>
                      <a:endParaRPr lang="en-US" sz="1100">
                        <a:latin typeface="Calibri" panose="020F0502020204030204"/>
                        <a:ea typeface="Calibri" panose="020F0502020204030204"/>
                        <a:cs typeface="Times New Roman" panose="02020603050405020304"/>
                      </a:endParaRPr>
                    </a:p>
                  </a:txBody>
                  <a:tcPr marL="68580" marR="68580" marT="0" marB="0"/>
                </a:tc>
              </a:tr>
              <a:tr h="370840">
                <a:tc>
                  <a:txBody>
                    <a:bodyPr/>
                    <a:lstStyle/>
                    <a:p>
                      <a:pP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INV. J.P.</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95.000.000</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8.3</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177.500.000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a:solidFill>
                            <a:srgbClr val="000000"/>
                          </a:solidFill>
                          <a:latin typeface="Calibri" panose="020F0502020204030204"/>
                          <a:ea typeface="Calibri" panose="020F0502020204030204"/>
                          <a:cs typeface="Times New Roman" panose="02020603050405020304"/>
                        </a:rPr>
                        <a:t>14.4</a:t>
                      </a:r>
                      <a:endParaRPr lang="en-US" sz="1100">
                        <a:latin typeface="Calibri" panose="020F0502020204030204"/>
                        <a:ea typeface="Calibri" panose="020F0502020204030204"/>
                        <a:cs typeface="Times New Roman" panose="02020603050405020304"/>
                      </a:endParaRPr>
                    </a:p>
                  </a:txBody>
                  <a:tcPr marL="68580" marR="68580" marT="0" marB="0"/>
                </a:tc>
              </a:tr>
              <a:tr h="370840">
                <a:tc>
                  <a:txBody>
                    <a:bodyPr/>
                    <a:lstStyle/>
                    <a:p>
                      <a:pP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ASSET TETAP</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444.500.000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39.0</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470.000.000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a:solidFill>
                            <a:srgbClr val="000000"/>
                          </a:solidFill>
                          <a:latin typeface="Calibri" panose="020F0502020204030204"/>
                          <a:ea typeface="Calibri" panose="020F0502020204030204"/>
                          <a:cs typeface="Times New Roman" panose="02020603050405020304"/>
                        </a:rPr>
                        <a:t>38.2</a:t>
                      </a:r>
                      <a:endParaRPr lang="en-US" sz="1100">
                        <a:latin typeface="Calibri" panose="020F0502020204030204"/>
                        <a:ea typeface="Calibri" panose="020F0502020204030204"/>
                        <a:cs typeface="Times New Roman" panose="02020603050405020304"/>
                      </a:endParaRPr>
                    </a:p>
                  </a:txBody>
                  <a:tcPr marL="68580" marR="68580" marT="0" marB="0"/>
                </a:tc>
              </a:tr>
              <a:tr h="370840">
                <a:tc>
                  <a:txBody>
                    <a:bodyPr/>
                    <a:lstStyle/>
                    <a:p>
                      <a:pP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ASSET T.B.</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50.000.000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4.4</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50.000.000</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a:solidFill>
                            <a:srgbClr val="000000"/>
                          </a:solidFill>
                          <a:latin typeface="Calibri" panose="020F0502020204030204"/>
                          <a:ea typeface="Calibri" panose="020F0502020204030204"/>
                          <a:cs typeface="Times New Roman" panose="02020603050405020304"/>
                        </a:rPr>
                        <a:t>4.1</a:t>
                      </a:r>
                      <a:endParaRPr lang="en-US" sz="1100">
                        <a:latin typeface="Calibri" panose="020F0502020204030204"/>
                        <a:ea typeface="Calibri" panose="020F0502020204030204"/>
                        <a:cs typeface="Times New Roman" panose="02020603050405020304"/>
                      </a:endParaRPr>
                    </a:p>
                  </a:txBody>
                  <a:tcPr marL="68580" marR="68580" marT="0" marB="0"/>
                </a:tc>
              </a:tr>
              <a:tr h="370840">
                <a:tc>
                  <a:txBody>
                    <a:bodyPr/>
                    <a:lstStyle/>
                    <a:p>
                      <a:endParaRPr lang="en-US"/>
                    </a:p>
                  </a:txBody>
                  <a:tcPr/>
                </a:tc>
                <a:tc>
                  <a:txBody>
                    <a:bodyPr/>
                    <a:lstStyle/>
                    <a:p>
                      <a:pPr algn="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1.139.500.000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b="1">
                          <a:solidFill>
                            <a:srgbClr val="000000"/>
                          </a:solidFill>
                          <a:latin typeface="Calibri" panose="020F0502020204030204"/>
                          <a:ea typeface="Calibri" panose="020F0502020204030204"/>
                          <a:cs typeface="Times New Roman" panose="02020603050405020304"/>
                        </a:rPr>
                        <a:t>100</a:t>
                      </a:r>
                      <a:endParaRPr lang="en-US" sz="110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000000"/>
                          </a:solidFill>
                          <a:latin typeface="Calibri" panose="020F0502020204030204"/>
                          <a:ea typeface="Calibri" panose="020F0502020204030204"/>
                          <a:cs typeface="Times New Roman" panose="02020603050405020304"/>
                        </a:rPr>
                        <a:t>1.230.500.000</a:t>
                      </a:r>
                      <a:endParaRPr lang="en-US" sz="1100" dirty="0">
                        <a:latin typeface="Calibri" panose="020F0502020204030204"/>
                        <a:ea typeface="Calibri" panose="020F0502020204030204"/>
                        <a:cs typeface="Times New Roman" panose="02020603050405020304"/>
                      </a:endParaRPr>
                    </a:p>
                  </a:txBody>
                  <a:tcPr marL="68580" marR="68580" marT="0" marB="0"/>
                </a:tc>
                <a:tc>
                  <a:txBody>
                    <a:bodyPr/>
                    <a:lstStyle/>
                    <a:p>
                      <a:pPr algn="ctr">
                        <a:lnSpc>
                          <a:spcPct val="115000"/>
                        </a:lnSpc>
                        <a:spcAft>
                          <a:spcPts val="1000"/>
                        </a:spcAft>
                      </a:pPr>
                      <a:r>
                        <a:rPr lang="en-US" sz="1100" dirty="0">
                          <a:solidFill>
                            <a:srgbClr val="000000"/>
                          </a:solidFill>
                          <a:latin typeface="Calibri" panose="020F0502020204030204"/>
                          <a:ea typeface="Calibri" panose="020F0502020204030204"/>
                          <a:cs typeface="Times New Roman" panose="02020603050405020304"/>
                        </a:rPr>
                        <a:t>100</a:t>
                      </a:r>
                      <a:endParaRPr lang="en-US" sz="1100" dirty="0">
                        <a:latin typeface="Calibri" panose="020F0502020204030204"/>
                        <a:ea typeface="Calibri" panose="020F0502020204030204"/>
                        <a:cs typeface="Times New Roman" panose="02020603050405020304"/>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Title 1"/>
          <p:cNvSpPr>
            <a:spLocks noGrp="1"/>
          </p:cNvSpPr>
          <p:nvPr>
            <p:ph type="title"/>
          </p:nvPr>
        </p:nvSpPr>
        <p:spPr>
          <a:ln/>
        </p:spPr>
        <p:txBody>
          <a:bodyPr vert="horz" wrap="square" lIns="91440" tIns="45720" rIns="91440" bIns="45720" anchor="ctr" anchorCtr="0"/>
          <a:p>
            <a:pPr algn="r" eaLnBrk="1" hangingPunct="1">
              <a:buNone/>
            </a:pPr>
            <a:r>
              <a:rPr dirty="0"/>
              <a:t>B. Membandingkan Laporan Keuangan dalam Beberapa Tahun</a:t>
            </a:r>
            <a:endParaRPr dirty="0"/>
          </a:p>
        </p:txBody>
      </p:sp>
      <p:sp>
        <p:nvSpPr>
          <p:cNvPr id="10243" name="Content Placeholder 2"/>
          <p:cNvSpPr>
            <a:spLocks noGrp="1"/>
          </p:cNvSpPr>
          <p:nvPr>
            <p:ph idx="1"/>
          </p:nvPr>
        </p:nvSpPr>
        <p:spPr>
          <a:ln/>
        </p:spPr>
        <p:txBody>
          <a:bodyPr vert="horz" wrap="square" lIns="91440" tIns="45720" rIns="91440" bIns="45720" anchor="t" anchorCtr="0"/>
          <a:p>
            <a:pPr eaLnBrk="1" hangingPunct="1"/>
            <a:endParaRPr dirty="0"/>
          </a:p>
          <a:p>
            <a:pPr eaLnBrk="1" hangingPunct="1"/>
            <a:endParaRPr dirty="0"/>
          </a:p>
          <a:p>
            <a:pPr eaLnBrk="1" hangingPunct="1"/>
            <a:endParaRPr dirty="0"/>
          </a:p>
          <a:p>
            <a:pPr eaLnBrk="1" hangingPunct="1"/>
            <a:endParaRPr dirty="0"/>
          </a:p>
          <a:p>
            <a:pPr eaLnBrk="1" hangingPunct="1"/>
            <a:endParaRPr dirty="0"/>
          </a:p>
          <a:p>
            <a:pPr eaLnBrk="1" hangingPunct="1"/>
            <a:endParaRPr dirty="0"/>
          </a:p>
          <a:p>
            <a:pPr eaLnBrk="1" hangingPunct="1"/>
            <a:r>
              <a:rPr sz="2800" dirty="0"/>
              <a:t>Sumber : Pengantar Akuntansi James Reeve, dkk</a:t>
            </a:r>
            <a:endParaRPr sz="2800" dirty="0"/>
          </a:p>
        </p:txBody>
      </p:sp>
      <p:graphicFrame>
        <p:nvGraphicFramePr>
          <p:cNvPr id="4" name="Table 3"/>
          <p:cNvGraphicFramePr>
            <a:graphicFrameLocks noGrp="1"/>
          </p:cNvGraphicFramePr>
          <p:nvPr/>
        </p:nvGraphicFramePr>
        <p:xfrm>
          <a:off x="914400" y="2286000"/>
          <a:ext cx="7696200" cy="1828800"/>
        </p:xfrm>
        <a:graphic>
          <a:graphicData uri="http://schemas.openxmlformats.org/drawingml/2006/table">
            <a:tbl>
              <a:tblPr firstRow="1" bandRow="1">
                <a:tableStyleId>{5C22544A-7EE6-4342-B048-85BDC9FD1C3A}</a:tableStyleId>
              </a:tblPr>
              <a:tblGrid>
                <a:gridCol w="1539240"/>
                <a:gridCol w="1539240"/>
                <a:gridCol w="1539240"/>
                <a:gridCol w="1539240"/>
                <a:gridCol w="1539240"/>
              </a:tblGrid>
              <a:tr h="457200">
                <a:tc>
                  <a:txBody>
                    <a:bodyPr/>
                    <a:lstStyle/>
                    <a:p>
                      <a:pPr algn="ctr"/>
                      <a:r>
                        <a:rPr lang="en-US" dirty="0" smtClean="0"/>
                        <a:t>ASSET</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2009</a:t>
                      </a:r>
                      <a:endParaRPr lang="en-US" dirty="0"/>
                    </a:p>
                  </a:txBody>
                  <a:tcPr/>
                </a:tc>
                <a:tc>
                  <a:txBody>
                    <a:bodyPr/>
                    <a:lstStyle/>
                    <a:p>
                      <a:pPr algn="ctr"/>
                      <a:r>
                        <a:rPr lang="en-US" dirty="0" smtClean="0"/>
                        <a:t>SELISIH</a:t>
                      </a:r>
                      <a:endParaRPr lang="en-US" dirty="0"/>
                    </a:p>
                  </a:txBody>
                  <a:tcPr/>
                </a:tc>
                <a:tc>
                  <a:txBody>
                    <a:bodyPr/>
                    <a:lstStyle/>
                    <a:p>
                      <a:pPr algn="ctr"/>
                      <a:r>
                        <a:rPr lang="en-US" dirty="0" smtClean="0"/>
                        <a:t>KEN./PEN.</a:t>
                      </a:r>
                      <a:endParaRPr lang="en-US" dirty="0"/>
                    </a:p>
                  </a:txBody>
                  <a:tcPr/>
                </a:tc>
              </a:tr>
              <a:tr h="457200">
                <a:tc>
                  <a:txBody>
                    <a:bodyPr/>
                    <a:lstStyle/>
                    <a:p>
                      <a:pP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ASSET LANCAR</a:t>
                      </a:r>
                      <a:endParaRPr lang="en-US" sz="1100" b="1"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550.000.000</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533.000.000</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17.000.000</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3,2%</a:t>
                      </a:r>
                      <a:endParaRPr lang="en-US" sz="1100" b="1">
                        <a:latin typeface="Calibri" panose="020F0502020204030204"/>
                        <a:ea typeface="Calibri" panose="020F0502020204030204"/>
                        <a:cs typeface="Times New Roman" panose="02020603050405020304"/>
                      </a:endParaRPr>
                    </a:p>
                  </a:txBody>
                  <a:tcPr marL="68580" marR="68580" marT="0" marB="0"/>
                </a:tc>
              </a:tr>
              <a:tr h="457200">
                <a:tc>
                  <a:txBody>
                    <a:bodyPr/>
                    <a:lstStyle/>
                    <a:p>
                      <a:pP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INVESTASI  JK. PANJANG</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95.000.000</a:t>
                      </a:r>
                      <a:endParaRPr lang="en-US" sz="1100" b="1"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177.500.000</a:t>
                      </a:r>
                      <a:endParaRPr lang="en-US" sz="1100" b="1"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(82.500.000)</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(46,5%)</a:t>
                      </a:r>
                      <a:endParaRPr lang="en-US" sz="1100" b="1">
                        <a:latin typeface="Calibri" panose="020F0502020204030204"/>
                        <a:ea typeface="Calibri" panose="020F0502020204030204"/>
                        <a:cs typeface="Times New Roman" panose="02020603050405020304"/>
                      </a:endParaRPr>
                    </a:p>
                  </a:txBody>
                  <a:tcPr marL="68580" marR="68580" marT="0" marB="0"/>
                </a:tc>
              </a:tr>
              <a:tr h="457200">
                <a:tc>
                  <a:txBody>
                    <a:bodyPr/>
                    <a:lstStyle/>
                    <a:p>
                      <a:pP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AKTIVA TETAP</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a:solidFill>
                            <a:srgbClr val="5F497A"/>
                          </a:solidFill>
                          <a:latin typeface="Calibri" panose="020F0502020204030204"/>
                          <a:ea typeface="Calibri" panose="020F0502020204030204"/>
                          <a:cs typeface="Times New Roman" panose="02020603050405020304"/>
                        </a:rPr>
                        <a:t>444.500.000</a:t>
                      </a:r>
                      <a:endParaRPr lang="en-US" sz="1100" b="1">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470.000.000</a:t>
                      </a:r>
                      <a:endParaRPr lang="en-US" sz="1100" b="1"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(25.500.000)</a:t>
                      </a:r>
                      <a:endParaRPr lang="en-US" sz="1100" b="1" dirty="0">
                        <a:latin typeface="Calibri" panose="020F0502020204030204"/>
                        <a:ea typeface="Calibri" panose="020F0502020204030204"/>
                        <a:cs typeface="Times New Roman" panose="02020603050405020304"/>
                      </a:endParaRPr>
                    </a:p>
                  </a:txBody>
                  <a:tcPr marL="68580" marR="68580" marT="0" marB="0"/>
                </a:tc>
                <a:tc>
                  <a:txBody>
                    <a:bodyPr/>
                    <a:lstStyle/>
                    <a:p>
                      <a:pPr algn="r">
                        <a:lnSpc>
                          <a:spcPct val="115000"/>
                        </a:lnSpc>
                        <a:spcAft>
                          <a:spcPts val="1000"/>
                        </a:spcAft>
                      </a:pPr>
                      <a:r>
                        <a:rPr lang="en-US" sz="1100" b="1" dirty="0">
                          <a:solidFill>
                            <a:srgbClr val="5F497A"/>
                          </a:solidFill>
                          <a:latin typeface="Calibri" panose="020F0502020204030204"/>
                          <a:ea typeface="Calibri" panose="020F0502020204030204"/>
                          <a:cs typeface="Times New Roman" panose="02020603050405020304"/>
                        </a:rPr>
                        <a:t>(5,4%)</a:t>
                      </a:r>
                      <a:endParaRPr lang="en-US" sz="1100" b="1" dirty="0">
                        <a:latin typeface="Calibri" panose="020F0502020204030204"/>
                        <a:ea typeface="Calibri" panose="020F0502020204030204"/>
                        <a:cs typeface="Times New Roman" panose="02020603050405020304"/>
                      </a:endParaRPr>
                    </a:p>
                  </a:txBody>
                  <a:tcPr marL="68580" marR="68580" marT="0" marB="0"/>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7424</Words>
  <Application>WPS Presentation</Application>
  <PresentationFormat>On-screen Show (4:3)</PresentationFormat>
  <Paragraphs>312</Paragraphs>
  <Slides>23</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23</vt:i4>
      </vt:variant>
    </vt:vector>
  </HeadingPairs>
  <TitlesOfParts>
    <vt:vector size="34" baseType="lpstr">
      <vt:lpstr>Arial</vt:lpstr>
      <vt:lpstr>SimSun</vt:lpstr>
      <vt:lpstr>Wingdings</vt:lpstr>
      <vt:lpstr>Calibri</vt:lpstr>
      <vt:lpstr>Berlin Sans FB</vt:lpstr>
      <vt:lpstr>Times New Roman</vt:lpstr>
      <vt:lpstr>Calibri</vt:lpstr>
      <vt:lpstr>Times New Roman</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LAPORAN KEUANGAN</dc:title>
  <dc:creator>User</dc:creator>
  <cp:lastModifiedBy>Lely Indriaty</cp:lastModifiedBy>
  <cp:revision>18</cp:revision>
  <dcterms:created xsi:type="dcterms:W3CDTF">2012-05-08T13:38:34Z</dcterms:created>
  <dcterms:modified xsi:type="dcterms:W3CDTF">2024-09-23T20:33:09Z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EBF3B1C8B54C44A5B1EF8D1478872511_13</vt:lpwstr>
  </property>
  <property fmtid="{D5CDD505-2E9C-101B-9397-08002B2CF9AE}" pid="3" name="KSOProductBuildVer">
    <vt:lpwstr>1033-12.2.0.18283</vt:lpwstr>
  </property>
</Properties>
</file>